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2"/>
  </p:notesMasterIdLst>
  <p:sldIdLst>
    <p:sldId id="281" r:id="rId2"/>
    <p:sldId id="282" r:id="rId3"/>
    <p:sldId id="279" r:id="rId4"/>
    <p:sldId id="278" r:id="rId5"/>
    <p:sldId id="257" r:id="rId6"/>
    <p:sldId id="266" r:id="rId7"/>
    <p:sldId id="264" r:id="rId8"/>
    <p:sldId id="259" r:id="rId9"/>
    <p:sldId id="260" r:id="rId10"/>
    <p:sldId id="262" r:id="rId11"/>
    <p:sldId id="273" r:id="rId12"/>
    <p:sldId id="276" r:id="rId13"/>
    <p:sldId id="277" r:id="rId14"/>
    <p:sldId id="274" r:id="rId15"/>
    <p:sldId id="261" r:id="rId16"/>
    <p:sldId id="272" r:id="rId17"/>
    <p:sldId id="287" r:id="rId18"/>
    <p:sldId id="292" r:id="rId19"/>
    <p:sldId id="293" r:id="rId20"/>
    <p:sldId id="263" r:id="rId21"/>
    <p:sldId id="280" r:id="rId22"/>
    <p:sldId id="291" r:id="rId23"/>
    <p:sldId id="288" r:id="rId24"/>
    <p:sldId id="269" r:id="rId25"/>
    <p:sldId id="283" r:id="rId26"/>
    <p:sldId id="284" r:id="rId27"/>
    <p:sldId id="290" r:id="rId28"/>
    <p:sldId id="286" r:id="rId29"/>
    <p:sldId id="268" r:id="rId30"/>
    <p:sldId id="289" r:id="rId31"/>
  </p:sldIdLst>
  <p:sldSz cx="12192000" cy="6858000"/>
  <p:notesSz cx="6858000" cy="9144000"/>
  <p:embeddedFontLst>
    <p:embeddedFont>
      <p:font typeface="Malgun Gothic" panose="020B0503020000020004" pitchFamily="34" charset="-127"/>
      <p:regular r:id="rId33"/>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E899EE-AF67-4ED2-AD74-96AF9D2F59BD}" v="2172" dt="2025-03-14T13:56:09.5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5099" autoAdjust="0"/>
    <p:restoredTop sz="80565" autoAdjust="0"/>
  </p:normalViewPr>
  <p:slideViewPr>
    <p:cSldViewPr snapToGrid="0">
      <p:cViewPr varScale="1">
        <p:scale>
          <a:sx n="96" d="100"/>
          <a:sy n="96" d="100"/>
        </p:scale>
        <p:origin x="197" y="62"/>
      </p:cViewPr>
      <p:guideLst/>
    </p:cSldViewPr>
  </p:slideViewPr>
  <p:outlineViewPr>
    <p:cViewPr>
      <p:scale>
        <a:sx n="33" d="100"/>
        <a:sy n="33" d="100"/>
      </p:scale>
      <p:origin x="0" y="-202"/>
    </p:cViewPr>
  </p:outlineViewPr>
  <p:notesTextViewPr>
    <p:cViewPr>
      <p:scale>
        <a:sx n="1" d="1"/>
        <a:sy n="1" d="1"/>
      </p:scale>
      <p:origin x="0" y="0"/>
    </p:cViewPr>
  </p:notesTextViewPr>
  <p:notesViewPr>
    <p:cSldViewPr snapToGrid="0">
      <p:cViewPr varScale="1">
        <p:scale>
          <a:sx n="56" d="100"/>
          <a:sy n="56" d="100"/>
        </p:scale>
        <p:origin x="2588" y="5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544A8-584B-4B7E-988B-BE098CDF1634}" type="datetimeFigureOut">
              <a:rPr lang="en-GB" smtClean="0"/>
              <a:t>02/04/2025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7ACF8C-2FA0-46D9-BCA7-C64432BE4FDF}" type="slidenum">
              <a:rPr lang="en-GB" smtClean="0"/>
              <a:t>‹#›</a:t>
            </a:fld>
            <a:endParaRPr lang="en-GB"/>
          </a:p>
        </p:txBody>
      </p:sp>
    </p:spTree>
    <p:extLst>
      <p:ext uri="{BB962C8B-B14F-4D97-AF65-F5344CB8AC3E}">
        <p14:creationId xmlns:p14="http://schemas.microsoft.com/office/powerpoint/2010/main" val="1165553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nber.org/system/files/working_papers/w31733/w31733.pdf"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www.nber.org/people/kerri_raissian?page=1&amp;perPage=50" TargetMode="External"/><Relationship Id="rId5" Type="http://schemas.openxmlformats.org/officeDocument/2006/relationships/hyperlink" Target="https://www.nber.org/people/analisa_packham?page=1&amp;perPage=50" TargetMode="External"/><Relationship Id="rId4" Type="http://schemas.openxmlformats.org/officeDocument/2006/relationships/hyperlink" Target="https://www.nber.org/people/lindsey_bullinger?page=1&amp;perPage=50"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47ACF8C-2FA0-46D9-BCA7-C64432BE4FDF}" type="slidenum">
              <a:rPr lang="en-GB" smtClean="0"/>
              <a:t>1</a:t>
            </a:fld>
            <a:endParaRPr lang="en-GB"/>
          </a:p>
        </p:txBody>
      </p:sp>
    </p:spTree>
    <p:extLst>
      <p:ext uri="{BB962C8B-B14F-4D97-AF65-F5344CB8AC3E}">
        <p14:creationId xmlns:p14="http://schemas.microsoft.com/office/powerpoint/2010/main" val="1142669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Intro</a:t>
            </a:r>
            <a:r>
              <a:rPr lang="en-GB" baseline="0" dirty="0">
                <a:latin typeface="Arial" panose="020B0604020202020204" pitchFamily="34" charset="0"/>
                <a:cs typeface="Arial" panose="020B0604020202020204" pitchFamily="34" charset="0"/>
              </a:rPr>
              <a:t> to update on Poverty Now</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47ACF8C-2FA0-46D9-BCA7-C64432BE4FDF}" type="slidenum">
              <a:rPr lang="en-GB" smtClean="0"/>
              <a:t>10</a:t>
            </a:fld>
            <a:endParaRPr lang="en-GB"/>
          </a:p>
        </p:txBody>
      </p:sp>
    </p:spTree>
    <p:extLst>
      <p:ext uri="{BB962C8B-B14F-4D97-AF65-F5344CB8AC3E}">
        <p14:creationId xmlns:p14="http://schemas.microsoft.com/office/powerpoint/2010/main" val="324512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Deep Poverty</a:t>
            </a:r>
            <a:r>
              <a:rPr lang="en-GB" baseline="0"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has steady risen and where we can see a dip was due to the </a:t>
            </a:r>
            <a:r>
              <a:rPr lang="en-GB" baseline="0" dirty="0">
                <a:latin typeface="Arial" panose="020B0604020202020204" pitchFamily="34" charset="0"/>
                <a:cs typeface="Arial" panose="020B0604020202020204" pitchFamily="34" charset="0"/>
              </a:rPr>
              <a:t>Covid top-up payment Covid: Universal credit £20 top up to be phased out 2021 where deep poverty</a:t>
            </a:r>
            <a:r>
              <a:rPr lang="en-GB" dirty="0">
                <a:latin typeface="Arial" panose="020B0604020202020204" pitchFamily="34" charset="0"/>
                <a:cs typeface="Arial" panose="020B0604020202020204" pitchFamily="34" charset="0"/>
              </a:rPr>
              <a:t> has risen again</a:t>
            </a:r>
          </a:p>
        </p:txBody>
      </p:sp>
      <p:sp>
        <p:nvSpPr>
          <p:cNvPr id="4" name="Slide Number Placeholder 3"/>
          <p:cNvSpPr>
            <a:spLocks noGrp="1"/>
          </p:cNvSpPr>
          <p:nvPr>
            <p:ph type="sldNum" sz="quarter" idx="5"/>
          </p:nvPr>
        </p:nvSpPr>
        <p:spPr/>
        <p:txBody>
          <a:bodyPr/>
          <a:lstStyle/>
          <a:p>
            <a:fld id="{647ACF8C-2FA0-46D9-BCA7-C64432BE4FDF}" type="slidenum">
              <a:rPr lang="en-GB" smtClean="0"/>
              <a:t>11</a:t>
            </a:fld>
            <a:endParaRPr lang="en-GB"/>
          </a:p>
        </p:txBody>
      </p:sp>
    </p:spTree>
    <p:extLst>
      <p:ext uri="{BB962C8B-B14F-4D97-AF65-F5344CB8AC3E}">
        <p14:creationId xmlns:p14="http://schemas.microsoft.com/office/powerpoint/2010/main" val="2272146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Child</a:t>
            </a:r>
            <a:r>
              <a:rPr lang="en-GB" baseline="0" dirty="0">
                <a:latin typeface="Arial" panose="020B0604020202020204" pitchFamily="34" charset="0"/>
                <a:cs typeface="Arial" panose="020B0604020202020204" pitchFamily="34" charset="0"/>
              </a:rPr>
              <a:t> Poverty  </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47ACF8C-2FA0-46D9-BCA7-C64432BE4FDF}" type="slidenum">
              <a:rPr lang="en-GB" smtClean="0"/>
              <a:t>12</a:t>
            </a:fld>
            <a:endParaRPr lang="en-GB"/>
          </a:p>
        </p:txBody>
      </p:sp>
    </p:spTree>
    <p:extLst>
      <p:ext uri="{BB962C8B-B14F-4D97-AF65-F5344CB8AC3E}">
        <p14:creationId xmlns:p14="http://schemas.microsoft.com/office/powerpoint/2010/main" val="1013064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The Rise in Destitution </a:t>
            </a:r>
          </a:p>
          <a:p>
            <a:r>
              <a:rPr lang="en-GB" sz="1200" kern="1200" dirty="0">
                <a:solidFill>
                  <a:schemeClr val="tx1"/>
                </a:solidFill>
                <a:effectLst/>
                <a:latin typeface="Arial" panose="020B0604020202020204" pitchFamily="34" charset="0"/>
                <a:ea typeface="+mn-ea"/>
                <a:cs typeface="Arial" panose="020B0604020202020204" pitchFamily="34" charset="0"/>
              </a:rPr>
              <a:t>People are considered destitute if they have lacked two or more of the following six essentials over the past month because they cannot afford them: Shelter (they have slept rough for one or more nights) which is the only one that has dropped, again this is due to the Covid strategy of housing rough sleepers.</a:t>
            </a:r>
          </a:p>
          <a:p>
            <a:r>
              <a:rPr lang="en-GB" dirty="0">
                <a:latin typeface="Arial" panose="020B0604020202020204" pitchFamily="34" charset="0"/>
                <a:cs typeface="Arial" panose="020B0604020202020204" pitchFamily="34" charset="0"/>
              </a:rPr>
              <a:t>All the other Destitution headings have significantly increased,  estimated by 100%  since 2017.</a:t>
            </a:r>
          </a:p>
          <a:p>
            <a:r>
              <a:rPr lang="en-GB" sz="1200" kern="1200" dirty="0">
                <a:solidFill>
                  <a:schemeClr val="tx1"/>
                </a:solidFill>
                <a:effectLst/>
                <a:latin typeface="Arial" panose="020B0604020202020204" pitchFamily="34" charset="0"/>
                <a:ea typeface="+mn-ea"/>
                <a:cs typeface="Arial" panose="020B0604020202020204" pitchFamily="34" charset="0"/>
              </a:rPr>
              <a:t> </a:t>
            </a:r>
          </a:p>
          <a:p>
            <a:r>
              <a:rPr lang="en-GB" sz="1200" kern="1200" dirty="0">
                <a:solidFill>
                  <a:schemeClr val="tx1"/>
                </a:solidFill>
                <a:effectLst/>
                <a:latin typeface="Arial" panose="020B0604020202020204" pitchFamily="34" charset="0"/>
                <a:ea typeface="+mn-ea"/>
                <a:cs typeface="Arial" panose="020B0604020202020204" pitchFamily="34" charset="0"/>
              </a:rPr>
              <a:t>Food (they have had fewer than two meals a day for two or more days). </a:t>
            </a:r>
          </a:p>
          <a:p>
            <a:r>
              <a:rPr lang="en-GB" sz="1200" kern="1200" dirty="0">
                <a:solidFill>
                  <a:schemeClr val="tx1"/>
                </a:solidFill>
                <a:effectLst/>
                <a:latin typeface="Arial" panose="020B0604020202020204" pitchFamily="34" charset="0"/>
                <a:ea typeface="+mn-ea"/>
                <a:cs typeface="Arial" panose="020B0604020202020204" pitchFamily="34" charset="0"/>
              </a:rPr>
              <a:t>Heating their home (they have been unable to heat their home for five or more days). </a:t>
            </a:r>
          </a:p>
          <a:p>
            <a:r>
              <a:rPr lang="en-GB" sz="1200" kern="1200" dirty="0">
                <a:solidFill>
                  <a:schemeClr val="tx1"/>
                </a:solidFill>
                <a:effectLst/>
                <a:latin typeface="Arial" panose="020B0604020202020204" pitchFamily="34" charset="0"/>
                <a:ea typeface="+mn-ea"/>
                <a:cs typeface="Arial" panose="020B0604020202020204" pitchFamily="34" charset="0"/>
              </a:rPr>
              <a:t>Lighting their home (they have been unable to light their home for five or more days).</a:t>
            </a:r>
          </a:p>
          <a:p>
            <a:r>
              <a:rPr lang="en-GB" sz="1200" kern="1200" dirty="0">
                <a:solidFill>
                  <a:schemeClr val="tx1"/>
                </a:solidFill>
                <a:effectLst/>
                <a:latin typeface="Arial" panose="020B0604020202020204" pitchFamily="34" charset="0"/>
                <a:ea typeface="+mn-ea"/>
                <a:cs typeface="Arial" panose="020B0604020202020204" pitchFamily="34" charset="0"/>
              </a:rPr>
              <a:t>Clothing and footwear (appropriate for the weather). </a:t>
            </a:r>
          </a:p>
          <a:p>
            <a:r>
              <a:rPr lang="en-GB" sz="1200" kern="1200" dirty="0">
                <a:solidFill>
                  <a:schemeClr val="tx1"/>
                </a:solidFill>
                <a:effectLst/>
                <a:latin typeface="Arial" panose="020B0604020202020204" pitchFamily="34" charset="0"/>
                <a:ea typeface="+mn-ea"/>
                <a:cs typeface="Arial" panose="020B0604020202020204" pitchFamily="34" charset="0"/>
              </a:rPr>
              <a:t>Basic toiletries (such as soap, shampoo, toothpaste and a toothbrush).</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47ACF8C-2FA0-46D9-BCA7-C64432BE4FDF}" type="slidenum">
              <a:rPr lang="en-GB" smtClean="0"/>
              <a:t>13</a:t>
            </a:fld>
            <a:endParaRPr lang="en-GB"/>
          </a:p>
        </p:txBody>
      </p:sp>
    </p:spTree>
    <p:extLst>
      <p:ext uri="{BB962C8B-B14F-4D97-AF65-F5344CB8AC3E}">
        <p14:creationId xmlns:p14="http://schemas.microsoft.com/office/powerpoint/2010/main" val="427048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Food Bank</a:t>
            </a:r>
            <a:r>
              <a:rPr lang="en-GB" baseline="0" dirty="0"/>
              <a:t> data </a:t>
            </a:r>
          </a:p>
          <a:p>
            <a:r>
              <a:rPr lang="en-GB" dirty="0"/>
              <a:t>Trussell is the largest of the UK foodbanks,  but they only represent just under half of all foodbanks.</a:t>
            </a:r>
          </a:p>
          <a:p>
            <a:endParaRPr lang="en-GB" baseline="0" dirty="0"/>
          </a:p>
          <a:p>
            <a:r>
              <a:rPr lang="en-GB" baseline="0" dirty="0" err="1"/>
              <a:t>e.g</a:t>
            </a:r>
            <a:r>
              <a:rPr lang="en-GB" dirty="0"/>
              <a:t> </a:t>
            </a:r>
            <a:r>
              <a:rPr lang="en-GB" baseline="0" dirty="0"/>
              <a:t>In Port Talbot we have two main Trussell Trust foodbanks, and around another 6 to 7 smaller independent foodbanks or pantries.</a:t>
            </a:r>
          </a:p>
          <a:p>
            <a:endParaRPr lang="en-GB" baseline="0" dirty="0"/>
          </a:p>
          <a:p>
            <a:r>
              <a:rPr lang="en-GB" baseline="0" dirty="0"/>
              <a:t>It is often difficult to map the presence of foodbanks due to project setting up and closing. </a:t>
            </a:r>
            <a:endParaRPr lang="en-GB" dirty="0"/>
          </a:p>
        </p:txBody>
      </p:sp>
      <p:sp>
        <p:nvSpPr>
          <p:cNvPr id="4" name="Slide Number Placeholder 3"/>
          <p:cNvSpPr>
            <a:spLocks noGrp="1"/>
          </p:cNvSpPr>
          <p:nvPr>
            <p:ph type="sldNum" sz="quarter" idx="5"/>
          </p:nvPr>
        </p:nvSpPr>
        <p:spPr/>
        <p:txBody>
          <a:bodyPr/>
          <a:lstStyle/>
          <a:p>
            <a:fld id="{647ACF8C-2FA0-46D9-BCA7-C64432BE4FDF}" type="slidenum">
              <a:rPr lang="en-GB" smtClean="0"/>
              <a:t>14</a:t>
            </a:fld>
            <a:endParaRPr lang="en-GB"/>
          </a:p>
        </p:txBody>
      </p:sp>
    </p:spTree>
    <p:extLst>
      <p:ext uri="{BB962C8B-B14F-4D97-AF65-F5344CB8AC3E}">
        <p14:creationId xmlns:p14="http://schemas.microsoft.com/office/powerpoint/2010/main" val="2417939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Introduction</a:t>
            </a:r>
            <a:r>
              <a:rPr lang="en-GB" baseline="0" dirty="0">
                <a:latin typeface="Arial" panose="020B0604020202020204" pitchFamily="34" charset="0"/>
                <a:cs typeface="Arial" panose="020B0604020202020204" pitchFamily="34" charset="0"/>
              </a:rPr>
              <a:t> to Torsten Bell and his views </a:t>
            </a:r>
            <a:r>
              <a:rPr lang="en-GB" dirty="0">
                <a:latin typeface="Arial" panose="020B0604020202020204" pitchFamily="34" charset="0"/>
                <a:cs typeface="Arial" panose="020B0604020202020204" pitchFamily="34" charset="0"/>
              </a:rPr>
              <a:t>while at the Resolution Foundation </a:t>
            </a:r>
            <a:r>
              <a:rPr lang="en-GB" baseline="0" dirty="0">
                <a:latin typeface="Arial" panose="020B0604020202020204" pitchFamily="34" charset="0"/>
                <a:cs typeface="Arial" panose="020B0604020202020204" pitchFamily="34" charset="0"/>
              </a:rPr>
              <a:t>on Poverty </a:t>
            </a:r>
          </a:p>
          <a:p>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Key point that typical low income household have not seen any financial lift in nearly 20 years.</a:t>
            </a:r>
          </a:p>
        </p:txBody>
      </p:sp>
      <p:sp>
        <p:nvSpPr>
          <p:cNvPr id="4" name="Slide Number Placeholder 3"/>
          <p:cNvSpPr>
            <a:spLocks noGrp="1"/>
          </p:cNvSpPr>
          <p:nvPr>
            <p:ph type="sldNum" sz="quarter" idx="5"/>
          </p:nvPr>
        </p:nvSpPr>
        <p:spPr/>
        <p:txBody>
          <a:bodyPr/>
          <a:lstStyle/>
          <a:p>
            <a:fld id="{647ACF8C-2FA0-46D9-BCA7-C64432BE4FDF}" type="slidenum">
              <a:rPr lang="en-GB" smtClean="0"/>
              <a:t>15</a:t>
            </a:fld>
            <a:endParaRPr lang="en-GB"/>
          </a:p>
        </p:txBody>
      </p:sp>
    </p:spTree>
    <p:extLst>
      <p:ext uri="{BB962C8B-B14F-4D97-AF65-F5344CB8AC3E}">
        <p14:creationId xmlns:p14="http://schemas.microsoft.com/office/powerpoint/2010/main" val="3854523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As</a:t>
            </a:r>
            <a:r>
              <a:rPr lang="en-GB" baseline="0" dirty="0">
                <a:latin typeface="Arial" panose="020B0604020202020204" pitchFamily="34" charset="0"/>
                <a:cs typeface="Arial" panose="020B0604020202020204" pitchFamily="34" charset="0"/>
              </a:rPr>
              <a:t> Director of the Resolution Foundation, he projected impact of the two-child benefit cap on large families</a:t>
            </a:r>
          </a:p>
          <a:p>
            <a:br>
              <a:rPr lang="en-GB" baseline="0" dirty="0">
                <a:latin typeface="Arial" panose="020B0604020202020204" pitchFamily="34" charset="0"/>
                <a:cs typeface="Arial" panose="020B0604020202020204" pitchFamily="34" charset="0"/>
              </a:rPr>
            </a:br>
            <a:r>
              <a:rPr lang="en-GB" baseline="0" dirty="0">
                <a:latin typeface="Arial" panose="020B0604020202020204" pitchFamily="34" charset="0"/>
                <a:cs typeface="Arial" panose="020B0604020202020204" pitchFamily="34" charset="0"/>
              </a:rPr>
              <a:t>In 2024 he became Labour MP for Swansea and after Labour one the election, the SNP tried to get parliament to scrap the two-child benefit cap, which was voted down by Labour and Torsten Bell </a:t>
            </a:r>
          </a:p>
          <a:p>
            <a:endParaRPr lang="en-GB"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47ACF8C-2FA0-46D9-BCA7-C64432BE4FDF}" type="slidenum">
              <a:rPr lang="en-GB" smtClean="0"/>
              <a:t>16</a:t>
            </a:fld>
            <a:endParaRPr lang="en-GB"/>
          </a:p>
        </p:txBody>
      </p:sp>
    </p:spTree>
    <p:extLst>
      <p:ext uri="{BB962C8B-B14F-4D97-AF65-F5344CB8AC3E}">
        <p14:creationId xmlns:p14="http://schemas.microsoft.com/office/powerpoint/2010/main" val="2192628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latin typeface="Arial" panose="020B0604020202020204" pitchFamily="34" charset="0"/>
                <a:cs typeface="Arial" panose="020B0604020202020204" pitchFamily="34" charset="0"/>
              </a:rPr>
              <a:t>A quote from</a:t>
            </a:r>
            <a:r>
              <a:rPr lang="en-GB" sz="1400" baseline="0" dirty="0">
                <a:latin typeface="Arial" panose="020B0604020202020204" pitchFamily="34" charset="0"/>
                <a:cs typeface="Arial" panose="020B0604020202020204" pitchFamily="34" charset="0"/>
              </a:rPr>
              <a:t> Attlee in response to the Labour and Torsten  support of the two-child benefit cap.  </a:t>
            </a:r>
          </a:p>
          <a:p>
            <a:endParaRPr lang="en-GB" sz="1400" dirty="0">
              <a:latin typeface="Arial" panose="020B0604020202020204" pitchFamily="34" charset="0"/>
              <a:cs typeface="Arial" panose="020B0604020202020204" pitchFamily="34" charset="0"/>
            </a:endParaRPr>
          </a:p>
          <a:p>
            <a:r>
              <a:rPr lang="en-GB" sz="1400" baseline="0" dirty="0">
                <a:latin typeface="Arial" panose="020B0604020202020204" pitchFamily="34" charset="0"/>
                <a:cs typeface="Arial" panose="020B0604020202020204" pitchFamily="34" charset="0"/>
              </a:rPr>
              <a:t>Quote drawn from article –</a:t>
            </a:r>
          </a:p>
          <a:p>
            <a:endParaRPr lang="en-GB" sz="1400" baseline="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Clement Attlee and the foundations of the British welfare state Rachel Reeves and Martin McIvor</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“The early career of Clement Attlee reminds us that the welfare state was never intended to stand alone as a set of institutions. Its stability depends upon a set of ethical, economic, and political foundations.”</a:t>
            </a:r>
            <a:endParaRPr lang="en-GB" sz="1050" dirty="0">
              <a:latin typeface="Arial" panose="020B0604020202020204" pitchFamily="34" charset="0"/>
              <a:cs typeface="Arial" panose="020B0604020202020204" pitchFamily="34" charset="0"/>
            </a:endParaRPr>
          </a:p>
          <a:p>
            <a:endParaRPr lang="en-GB" sz="1400" baseline="0" dirty="0">
              <a:latin typeface="Arial" panose="020B0604020202020204" pitchFamily="34" charset="0"/>
              <a:cs typeface="Arial" panose="020B0604020202020204" pitchFamily="34" charset="0"/>
            </a:endParaRPr>
          </a:p>
          <a:p>
            <a:r>
              <a:rPr lang="en-GB" sz="1400" baseline="0" dirty="0">
                <a:latin typeface="Arial" panose="020B0604020202020204" pitchFamily="34" charset="0"/>
                <a:cs typeface="Arial" panose="020B0604020202020204" pitchFamily="34" charset="0"/>
              </a:rPr>
              <a:t>Also quoted in a Rachel Reves article in 2014 </a:t>
            </a:r>
          </a:p>
          <a:p>
            <a:r>
              <a:rPr lang="en-GB" sz="1400" baseline="0" dirty="0">
                <a:latin typeface="Arial" panose="020B0604020202020204" pitchFamily="34" charset="0"/>
                <a:cs typeface="Arial" panose="020B0604020202020204" pitchFamily="34" charset="0"/>
              </a:rPr>
              <a:t>also relevance to the recent cut in International Aid Budget.</a:t>
            </a:r>
            <a:endParaRPr lang="en-GB"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47ACF8C-2FA0-46D9-BCA7-C64432BE4FDF}" type="slidenum">
              <a:rPr lang="en-GB" smtClean="0"/>
              <a:t>17</a:t>
            </a:fld>
            <a:endParaRPr lang="en-GB"/>
          </a:p>
        </p:txBody>
      </p:sp>
    </p:spTree>
    <p:extLst>
      <p:ext uri="{BB962C8B-B14F-4D97-AF65-F5344CB8AC3E}">
        <p14:creationId xmlns:p14="http://schemas.microsoft.com/office/powerpoint/2010/main" val="2935971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JRF briefing of March 2025 showing the impact on living standards, particularly for single parents.</a:t>
            </a:r>
          </a:p>
        </p:txBody>
      </p:sp>
      <p:sp>
        <p:nvSpPr>
          <p:cNvPr id="4" name="Slide Number Placeholder 3"/>
          <p:cNvSpPr>
            <a:spLocks noGrp="1"/>
          </p:cNvSpPr>
          <p:nvPr>
            <p:ph type="sldNum" sz="quarter" idx="5"/>
          </p:nvPr>
        </p:nvSpPr>
        <p:spPr/>
        <p:txBody>
          <a:bodyPr/>
          <a:lstStyle/>
          <a:p>
            <a:fld id="{647ACF8C-2FA0-46D9-BCA7-C64432BE4FDF}" type="slidenum">
              <a:rPr lang="en-GB" smtClean="0"/>
              <a:t>18</a:t>
            </a:fld>
            <a:endParaRPr lang="en-GB"/>
          </a:p>
        </p:txBody>
      </p:sp>
    </p:spTree>
    <p:extLst>
      <p:ext uri="{BB962C8B-B14F-4D97-AF65-F5344CB8AC3E}">
        <p14:creationId xmlns:p14="http://schemas.microsoft.com/office/powerpoint/2010/main" val="3573256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Liverpool study linking child poverty to children coming into state care in England,  if mapped against Wales, then given the JRF estimate of 2% increase in child poverty,  we can project at least a further 50+ children coming into state care in Wales.   But worth noting that Wales has one of the highest rates of child removals in Europe and significantly higher that in England</a:t>
            </a:r>
          </a:p>
        </p:txBody>
      </p:sp>
      <p:sp>
        <p:nvSpPr>
          <p:cNvPr id="4" name="Slide Number Placeholder 3"/>
          <p:cNvSpPr>
            <a:spLocks noGrp="1"/>
          </p:cNvSpPr>
          <p:nvPr>
            <p:ph type="sldNum" sz="quarter" idx="5"/>
          </p:nvPr>
        </p:nvSpPr>
        <p:spPr/>
        <p:txBody>
          <a:bodyPr/>
          <a:lstStyle/>
          <a:p>
            <a:fld id="{647ACF8C-2FA0-46D9-BCA7-C64432BE4FDF}" type="slidenum">
              <a:rPr lang="en-GB" smtClean="0"/>
              <a:t>19</a:t>
            </a:fld>
            <a:endParaRPr lang="en-GB"/>
          </a:p>
        </p:txBody>
      </p:sp>
    </p:spTree>
    <p:extLst>
      <p:ext uri="{BB962C8B-B14F-4D97-AF65-F5344CB8AC3E}">
        <p14:creationId xmlns:p14="http://schemas.microsoft.com/office/powerpoint/2010/main" val="169454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latin typeface="Arial" panose="020B0604020202020204" pitchFamily="34" charset="0"/>
                <a:cs typeface="Arial" panose="020B0604020202020204" pitchFamily="34" charset="0"/>
              </a:rPr>
              <a:t>A quick plug for NPT</a:t>
            </a:r>
          </a:p>
        </p:txBody>
      </p:sp>
      <p:sp>
        <p:nvSpPr>
          <p:cNvPr id="4" name="Slide Number Placeholder 3"/>
          <p:cNvSpPr>
            <a:spLocks noGrp="1"/>
          </p:cNvSpPr>
          <p:nvPr>
            <p:ph type="sldNum" sz="quarter" idx="5"/>
          </p:nvPr>
        </p:nvSpPr>
        <p:spPr/>
        <p:txBody>
          <a:bodyPr/>
          <a:lstStyle/>
          <a:p>
            <a:fld id="{647ACF8C-2FA0-46D9-BCA7-C64432BE4FDF}" type="slidenum">
              <a:rPr lang="en-GB" smtClean="0"/>
              <a:t>2</a:t>
            </a:fld>
            <a:endParaRPr lang="en-GB"/>
          </a:p>
        </p:txBody>
      </p:sp>
    </p:spTree>
    <p:extLst>
      <p:ext uri="{BB962C8B-B14F-4D97-AF65-F5344CB8AC3E}">
        <p14:creationId xmlns:p14="http://schemas.microsoft.com/office/powerpoint/2010/main" val="805801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Bilson</a:t>
            </a:r>
            <a:r>
              <a:rPr lang="en-GB" baseline="0" dirty="0">
                <a:latin typeface="Arial" panose="020B0604020202020204" pitchFamily="34" charset="0"/>
                <a:cs typeface="Arial" panose="020B0604020202020204" pitchFamily="34" charset="0"/>
              </a:rPr>
              <a:t> and Featherstone Poverty and Child Protection </a:t>
            </a:r>
          </a:p>
          <a:p>
            <a:r>
              <a:rPr lang="en-GB" baseline="0" dirty="0">
                <a:latin typeface="Arial" panose="020B0604020202020204" pitchFamily="34" charset="0"/>
                <a:cs typeface="Arial" panose="020B0604020202020204" pitchFamily="34" charset="0"/>
              </a:rPr>
              <a:t>In Wales this ratio is likely to be higher due to the level of state intervention in family life.</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47ACF8C-2FA0-46D9-BCA7-C64432BE4FDF}" type="slidenum">
              <a:rPr lang="en-GB" smtClean="0"/>
              <a:t>20</a:t>
            </a:fld>
            <a:endParaRPr lang="en-GB"/>
          </a:p>
        </p:txBody>
      </p:sp>
    </p:spTree>
    <p:extLst>
      <p:ext uri="{BB962C8B-B14F-4D97-AF65-F5344CB8AC3E}">
        <p14:creationId xmlns:p14="http://schemas.microsoft.com/office/powerpoint/2010/main" val="3100181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Bywater</a:t>
            </a:r>
            <a:r>
              <a:rPr lang="en-GB" baseline="0" dirty="0">
                <a:latin typeface="Arial" panose="020B0604020202020204" pitchFamily="34" charset="0"/>
                <a:cs typeface="Arial" panose="020B0604020202020204" pitchFamily="34" charset="0"/>
              </a:rPr>
              <a:t> and Skinner reflection on Social Worker’s understanding on Poverty </a:t>
            </a:r>
          </a:p>
          <a:p>
            <a:endParaRPr lang="en-GB" baseline="0" dirty="0">
              <a:latin typeface="Arial" panose="020B0604020202020204" pitchFamily="34" charset="0"/>
              <a:cs typeface="Arial" panose="020B0604020202020204" pitchFamily="34" charset="0"/>
            </a:endParaRPr>
          </a:p>
          <a:p>
            <a:endParaRPr lang="en-GB" baseline="0" dirty="0">
              <a:latin typeface="Arial" panose="020B0604020202020204" pitchFamily="34" charset="0"/>
              <a:cs typeface="Arial" panose="020B0604020202020204" pitchFamily="34" charset="0"/>
            </a:endParaRPr>
          </a:p>
          <a:p>
            <a:r>
              <a:rPr lang="en-GB" baseline="0" dirty="0">
                <a:latin typeface="Arial" panose="020B0604020202020204" pitchFamily="34" charset="0"/>
                <a:cs typeface="Arial" panose="020B0604020202020204" pitchFamily="34" charset="0"/>
              </a:rPr>
              <a:t>Poverty increased at a faster rate after 2010.</a:t>
            </a:r>
          </a:p>
          <a:p>
            <a:r>
              <a:rPr lang="en-GB" baseline="0" dirty="0">
                <a:latin typeface="Arial" panose="020B0604020202020204" pitchFamily="34" charset="0"/>
                <a:cs typeface="Arial" panose="020B0604020202020204" pitchFamily="34" charset="0"/>
              </a:rPr>
              <a:t>Welsh data could also match the rise in poverty in Wales.   Rember that in NPT while we have high rates of Child Poverty,  but we have managed to reduce both other CLA and CPR over the same time     </a:t>
            </a:r>
            <a:br>
              <a:rPr lang="en-GB" baseline="0" dirty="0">
                <a:latin typeface="Arial" panose="020B0604020202020204" pitchFamily="34" charset="0"/>
                <a:cs typeface="Arial" panose="020B0604020202020204" pitchFamily="34" charset="0"/>
              </a:rPr>
            </a:br>
            <a:br>
              <a:rPr lang="en-GB" baseline="0" dirty="0">
                <a:latin typeface="Arial" panose="020B0604020202020204" pitchFamily="34" charset="0"/>
                <a:cs typeface="Arial" panose="020B0604020202020204" pitchFamily="34" charset="0"/>
              </a:rPr>
            </a:br>
            <a:r>
              <a:rPr lang="en-GB" baseline="0" dirty="0">
                <a:latin typeface="Arial" panose="020B0604020202020204" pitchFamily="34" charset="0"/>
                <a:cs typeface="Arial" panose="020B0604020202020204" pitchFamily="34" charset="0"/>
              </a:rPr>
              <a:t>Wales also incarcerations more women than anywhere else in Europe,  approximately 80 per 10,000 where as Republic of Ireland the rate is around 40 per 10,000.  </a:t>
            </a:r>
            <a:br>
              <a:rPr lang="en-GB" baseline="0" dirty="0">
                <a:latin typeface="Arial" panose="020B0604020202020204" pitchFamily="34" charset="0"/>
                <a:cs typeface="Arial" panose="020B0604020202020204" pitchFamily="34" charset="0"/>
              </a:rPr>
            </a:br>
            <a:br>
              <a:rPr lang="en-GB" baseline="0" dirty="0">
                <a:latin typeface="Arial" panose="020B0604020202020204" pitchFamily="34" charset="0"/>
                <a:cs typeface="Arial" panose="020B0604020202020204" pitchFamily="34" charset="0"/>
              </a:rPr>
            </a:br>
            <a:r>
              <a:rPr lang="en-GB" baseline="0" dirty="0">
                <a:latin typeface="Arial" panose="020B0604020202020204" pitchFamily="34" charset="0"/>
                <a:cs typeface="Arial" panose="020B0604020202020204" pitchFamily="34" charset="0"/>
              </a:rPr>
              <a:t>Given that women tend to be main care givers and often is the main focus within Child Safeguarding,    one has to ask the question if Wales have a large population of women with problems,   or our services has a problem in supporting women.</a:t>
            </a:r>
          </a:p>
          <a:p>
            <a:endParaRPr lang="en-GB" baseline="0"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47ACF8C-2FA0-46D9-BCA7-C64432BE4FDF}" type="slidenum">
              <a:rPr lang="en-GB" smtClean="0"/>
              <a:t>21</a:t>
            </a:fld>
            <a:endParaRPr lang="en-GB"/>
          </a:p>
        </p:txBody>
      </p:sp>
    </p:spTree>
    <p:extLst>
      <p:ext uri="{BB962C8B-B14F-4D97-AF65-F5344CB8AC3E}">
        <p14:creationId xmlns:p14="http://schemas.microsoft.com/office/powerpoint/2010/main" val="1689744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Alaska Permanent Fund Dividend (PFD) is a universal basic income program that has provided annual cash payments to all Alaska residents since 1982. Unlike many other transfer programs, such as the Earned Income Tax Credit, the PFD is not conditioned on income or employment status. Payment amounts fluctuate annually and average around $1,600 per capita each year.</a:t>
            </a:r>
          </a:p>
          <a:p>
            <a:endParaRPr lang="en-GB" dirty="0">
              <a:latin typeface="Arial" panose="020B0604020202020204" pitchFamily="34" charset="0"/>
              <a:cs typeface="Arial" panose="020B0604020202020204" pitchFamily="34" charset="0"/>
            </a:endParaRPr>
          </a:p>
          <a:p>
            <a:r>
              <a:rPr lang="en-GB" dirty="0">
                <a:latin typeface="Malgun Gothic" panose="020B0503020000020004" pitchFamily="34" charset="-127"/>
                <a:ea typeface="Malgun Gothic" panose="020B0503020000020004" pitchFamily="34" charset="-127"/>
                <a:hlinkClick r:id="rId3"/>
              </a:rPr>
              <a:t>Effects of Universal and Unconditional Cash Transfers on Child Abuse and Neglect</a:t>
            </a:r>
            <a:r>
              <a:rPr lang="en-GB" dirty="0">
                <a:latin typeface="Malgun Gothic" panose="020B0503020000020004" pitchFamily="34" charset="-127"/>
                <a:ea typeface="Malgun Gothic" panose="020B0503020000020004" pitchFamily="34" charset="-127"/>
              </a:rPr>
              <a:t> </a:t>
            </a:r>
            <a:r>
              <a:rPr lang="en-GB" dirty="0">
                <a:solidFill>
                  <a:schemeClr val="bg1"/>
                </a:solidFill>
                <a:latin typeface="Malgun Gothic" panose="020B0503020000020004" pitchFamily="34" charset="-127"/>
                <a:ea typeface="Malgun Gothic" panose="020B0503020000020004" pitchFamily="34" charset="-127"/>
              </a:rPr>
              <a:t>-- </a:t>
            </a:r>
            <a:r>
              <a:rPr lang="en-GB" sz="1200" b="0" i="0" kern="1200" dirty="0">
                <a:solidFill>
                  <a:schemeClr val="bg1"/>
                </a:solidFill>
                <a:effectLst/>
                <a:latin typeface="Malgun Gothic" panose="020B0503020000020004" pitchFamily="34" charset="-127"/>
                <a:ea typeface="Malgun Gothic" panose="020B0503020000020004" pitchFamily="34" charset="-127"/>
              </a:rPr>
              <a:t> </a:t>
            </a:r>
            <a:r>
              <a:rPr lang="en-GB" sz="1200" b="1" i="0" u="none" strike="noStrike" kern="1200" dirty="0">
                <a:solidFill>
                  <a:schemeClr val="bg1"/>
                </a:solidFill>
                <a:effectLst/>
                <a:latin typeface="Malgun Gothic" panose="020B0503020000020004" pitchFamily="34" charset="-127"/>
                <a:ea typeface="Malgun Gothic" panose="020B0503020000020004" pitchFamily="34" charset="-127"/>
                <a:hlinkClick r:id="rId4"/>
              </a:rPr>
              <a:t>Lindsey R. </a:t>
            </a:r>
            <a:r>
              <a:rPr lang="en-GB" sz="1200" b="1" i="0" u="none" strike="noStrike" kern="1200" dirty="0" err="1">
                <a:solidFill>
                  <a:schemeClr val="bg1"/>
                </a:solidFill>
                <a:effectLst/>
                <a:latin typeface="Malgun Gothic" panose="020B0503020000020004" pitchFamily="34" charset="-127"/>
                <a:ea typeface="Malgun Gothic" panose="020B0503020000020004" pitchFamily="34" charset="-127"/>
                <a:hlinkClick r:id="rId4"/>
              </a:rPr>
              <a:t>Bullinger</a:t>
            </a:r>
            <a:r>
              <a:rPr lang="en-GB" sz="1200" b="0" i="0" kern="1200" dirty="0">
                <a:solidFill>
                  <a:schemeClr val="bg1"/>
                </a:solidFill>
                <a:effectLst/>
                <a:latin typeface="Malgun Gothic" panose="020B0503020000020004" pitchFamily="34" charset="-127"/>
                <a:ea typeface="Malgun Gothic" panose="020B0503020000020004" pitchFamily="34" charset="-127"/>
              </a:rPr>
              <a:t>, </a:t>
            </a:r>
            <a:r>
              <a:rPr lang="en-GB" sz="1200" b="1" i="0" u="none" strike="noStrike" kern="1200" dirty="0" err="1">
                <a:solidFill>
                  <a:schemeClr val="bg1"/>
                </a:solidFill>
                <a:effectLst/>
                <a:latin typeface="Malgun Gothic" panose="020B0503020000020004" pitchFamily="34" charset="-127"/>
                <a:ea typeface="Malgun Gothic" panose="020B0503020000020004" pitchFamily="34" charset="-127"/>
                <a:hlinkClick r:id="rId5"/>
              </a:rPr>
              <a:t>Analisa</a:t>
            </a:r>
            <a:r>
              <a:rPr lang="en-GB" sz="1200" b="1" i="0" u="none" strike="noStrike" kern="1200" dirty="0">
                <a:solidFill>
                  <a:schemeClr val="bg1"/>
                </a:solidFill>
                <a:effectLst/>
                <a:latin typeface="Malgun Gothic" panose="020B0503020000020004" pitchFamily="34" charset="-127"/>
                <a:ea typeface="Malgun Gothic" panose="020B0503020000020004" pitchFamily="34" charset="-127"/>
                <a:hlinkClick r:id="rId5"/>
              </a:rPr>
              <a:t> </a:t>
            </a:r>
            <a:r>
              <a:rPr lang="en-GB" sz="1200" b="1" i="0" u="none" strike="noStrike" kern="1200" dirty="0" err="1">
                <a:solidFill>
                  <a:schemeClr val="bg1"/>
                </a:solidFill>
                <a:effectLst/>
                <a:latin typeface="Malgun Gothic" panose="020B0503020000020004" pitchFamily="34" charset="-127"/>
                <a:ea typeface="Malgun Gothic" panose="020B0503020000020004" pitchFamily="34" charset="-127"/>
                <a:hlinkClick r:id="rId5"/>
              </a:rPr>
              <a:t>Packham</a:t>
            </a:r>
            <a:r>
              <a:rPr lang="en-GB" sz="1200" b="0" i="0" kern="1200" dirty="0">
                <a:solidFill>
                  <a:schemeClr val="bg1"/>
                </a:solidFill>
                <a:effectLst/>
                <a:latin typeface="Malgun Gothic" panose="020B0503020000020004" pitchFamily="34" charset="-127"/>
                <a:ea typeface="Malgun Gothic" panose="020B0503020000020004" pitchFamily="34" charset="-127"/>
              </a:rPr>
              <a:t>, and </a:t>
            </a:r>
            <a:r>
              <a:rPr lang="en-GB" sz="1200" b="1" i="0" u="none" strike="noStrike" kern="1200" dirty="0">
                <a:solidFill>
                  <a:schemeClr val="bg1"/>
                </a:solidFill>
                <a:effectLst/>
                <a:latin typeface="Malgun Gothic" panose="020B0503020000020004" pitchFamily="34" charset="-127"/>
                <a:ea typeface="Malgun Gothic" panose="020B0503020000020004" pitchFamily="34" charset="-127"/>
                <a:hlinkClick r:id="rId6"/>
              </a:rPr>
              <a:t>Kerri M. </a:t>
            </a:r>
            <a:r>
              <a:rPr lang="en-GB" sz="1200" b="1" i="0" u="none" strike="noStrike" kern="1200" dirty="0" err="1">
                <a:solidFill>
                  <a:schemeClr val="bg1"/>
                </a:solidFill>
                <a:effectLst/>
                <a:latin typeface="Malgun Gothic" panose="020B0503020000020004" pitchFamily="34" charset="-127"/>
                <a:ea typeface="Malgun Gothic" panose="020B0503020000020004" pitchFamily="34" charset="-127"/>
                <a:hlinkClick r:id="rId6"/>
              </a:rPr>
              <a:t>Raissian</a:t>
            </a:r>
            <a:endParaRPr lang="en-GB" dirty="0">
              <a:solidFill>
                <a:schemeClr val="bg1"/>
              </a:solidFill>
              <a:latin typeface="Malgun Gothic" panose="020B0503020000020004" pitchFamily="34" charset="-127"/>
              <a:ea typeface="Malgun Gothic" panose="020B0503020000020004" pitchFamily="34" charset="-127"/>
              <a:cs typeface="Arial" panose="020B0604020202020204" pitchFamily="34" charset="0"/>
            </a:endParaRPr>
          </a:p>
        </p:txBody>
      </p:sp>
      <p:sp>
        <p:nvSpPr>
          <p:cNvPr id="4" name="Slide Number Placeholder 3"/>
          <p:cNvSpPr>
            <a:spLocks noGrp="1"/>
          </p:cNvSpPr>
          <p:nvPr>
            <p:ph type="sldNum" sz="quarter" idx="5"/>
          </p:nvPr>
        </p:nvSpPr>
        <p:spPr/>
        <p:txBody>
          <a:bodyPr/>
          <a:lstStyle/>
          <a:p>
            <a:fld id="{647ACF8C-2FA0-46D9-BCA7-C64432BE4FDF}" type="slidenum">
              <a:rPr lang="en-GB" smtClean="0"/>
              <a:t>22</a:t>
            </a:fld>
            <a:endParaRPr lang="en-GB"/>
          </a:p>
        </p:txBody>
      </p:sp>
    </p:spTree>
    <p:extLst>
      <p:ext uri="{BB962C8B-B14F-4D97-AF65-F5344CB8AC3E}">
        <p14:creationId xmlns:p14="http://schemas.microsoft.com/office/powerpoint/2010/main" val="1852038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His words reflects much of the sentiment of Welsh Government policy </a:t>
            </a:r>
          </a:p>
        </p:txBody>
      </p:sp>
      <p:sp>
        <p:nvSpPr>
          <p:cNvPr id="4" name="Slide Number Placeholder 3"/>
          <p:cNvSpPr>
            <a:spLocks noGrp="1"/>
          </p:cNvSpPr>
          <p:nvPr>
            <p:ph type="sldNum" sz="quarter" idx="5"/>
          </p:nvPr>
        </p:nvSpPr>
        <p:spPr/>
        <p:txBody>
          <a:bodyPr/>
          <a:lstStyle/>
          <a:p>
            <a:fld id="{647ACF8C-2FA0-46D9-BCA7-C64432BE4FDF}" type="slidenum">
              <a:rPr lang="en-GB" smtClean="0"/>
              <a:t>23</a:t>
            </a:fld>
            <a:endParaRPr lang="en-GB"/>
          </a:p>
        </p:txBody>
      </p:sp>
    </p:spTree>
    <p:extLst>
      <p:ext uri="{BB962C8B-B14F-4D97-AF65-F5344CB8AC3E}">
        <p14:creationId xmlns:p14="http://schemas.microsoft.com/office/powerpoint/2010/main" val="3842595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Towards co-production ………………   DEEP logo </a:t>
            </a:r>
          </a:p>
        </p:txBody>
      </p:sp>
      <p:sp>
        <p:nvSpPr>
          <p:cNvPr id="4" name="Slide Number Placeholder 3"/>
          <p:cNvSpPr>
            <a:spLocks noGrp="1"/>
          </p:cNvSpPr>
          <p:nvPr>
            <p:ph type="sldNum" sz="quarter" idx="5"/>
          </p:nvPr>
        </p:nvSpPr>
        <p:spPr/>
        <p:txBody>
          <a:bodyPr/>
          <a:lstStyle/>
          <a:p>
            <a:fld id="{647ACF8C-2FA0-46D9-BCA7-C64432BE4FDF}" type="slidenum">
              <a:rPr lang="en-GB" smtClean="0"/>
              <a:t>24</a:t>
            </a:fld>
            <a:endParaRPr lang="en-GB"/>
          </a:p>
        </p:txBody>
      </p:sp>
    </p:spTree>
    <p:extLst>
      <p:ext uri="{BB962C8B-B14F-4D97-AF65-F5344CB8AC3E}">
        <p14:creationId xmlns:p14="http://schemas.microsoft.com/office/powerpoint/2010/main" val="35237281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Based on the work of Prof Fiona Verity </a:t>
            </a:r>
          </a:p>
        </p:txBody>
      </p:sp>
      <p:sp>
        <p:nvSpPr>
          <p:cNvPr id="4" name="Slide Number Placeholder 3"/>
          <p:cNvSpPr>
            <a:spLocks noGrp="1"/>
          </p:cNvSpPr>
          <p:nvPr>
            <p:ph type="sldNum" sz="quarter" idx="5"/>
          </p:nvPr>
        </p:nvSpPr>
        <p:spPr/>
        <p:txBody>
          <a:bodyPr/>
          <a:lstStyle/>
          <a:p>
            <a:fld id="{647ACF8C-2FA0-46D9-BCA7-C64432BE4FDF}" type="slidenum">
              <a:rPr lang="en-GB" smtClean="0"/>
              <a:t>25</a:t>
            </a:fld>
            <a:endParaRPr lang="en-GB"/>
          </a:p>
        </p:txBody>
      </p:sp>
    </p:spTree>
    <p:extLst>
      <p:ext uri="{BB962C8B-B14F-4D97-AF65-F5344CB8AC3E}">
        <p14:creationId xmlns:p14="http://schemas.microsoft.com/office/powerpoint/2010/main" val="22175643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GB" sz="1200" kern="1200" dirty="0">
                <a:solidFill>
                  <a:schemeClr val="tx1"/>
                </a:solidFill>
                <a:latin typeface="Arial" panose="020B0604020202020204" pitchFamily="34" charset="0"/>
                <a:ea typeface="+mn-ea"/>
                <a:cs typeface="Arial" panose="020B0604020202020204" pitchFamily="34" charset="0"/>
              </a:rPr>
              <a:t>Based on the work of Prof Fiona Verity </a:t>
            </a:r>
          </a:p>
          <a:p>
            <a:endParaRPr lang="en-GB" dirty="0"/>
          </a:p>
        </p:txBody>
      </p:sp>
      <p:sp>
        <p:nvSpPr>
          <p:cNvPr id="4" name="Slide Number Placeholder 3"/>
          <p:cNvSpPr>
            <a:spLocks noGrp="1"/>
          </p:cNvSpPr>
          <p:nvPr>
            <p:ph type="sldNum" sz="quarter" idx="5"/>
          </p:nvPr>
        </p:nvSpPr>
        <p:spPr/>
        <p:txBody>
          <a:bodyPr/>
          <a:lstStyle/>
          <a:p>
            <a:fld id="{647ACF8C-2FA0-46D9-BCA7-C64432BE4FDF}" type="slidenum">
              <a:rPr lang="en-GB" smtClean="0"/>
              <a:t>26</a:t>
            </a:fld>
            <a:endParaRPr lang="en-GB"/>
          </a:p>
        </p:txBody>
      </p:sp>
    </p:spTree>
    <p:extLst>
      <p:ext uri="{BB962C8B-B14F-4D97-AF65-F5344CB8AC3E}">
        <p14:creationId xmlns:p14="http://schemas.microsoft.com/office/powerpoint/2010/main" val="26208897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E7D8F-11C5-B94C-3FB4-2C33DFDB12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EE6BD2-F327-4E07-F00D-A604224AA6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1AA59F-69D5-6C9A-F5AC-C384F9CA31CE}"/>
              </a:ext>
            </a:extLst>
          </p:cNvPr>
          <p:cNvSpPr>
            <a:spLocks noGrp="1"/>
          </p:cNvSpPr>
          <p:nvPr>
            <p:ph type="body" idx="1"/>
          </p:nvPr>
        </p:nvSpPr>
        <p:spPr/>
        <p:txBody>
          <a:bodyPr/>
          <a:lstStyle/>
          <a:p>
            <a:r>
              <a:rPr lang="en-GB" dirty="0">
                <a:latin typeface="Arial" panose="020B0604020202020204" pitchFamily="34" charset="0"/>
                <a:cs typeface="Arial" panose="020B0604020202020204" pitchFamily="34" charset="0"/>
              </a:rPr>
              <a:t>DATA work to inform community intervention -  looking at Public Health Wales again in relation to SSD </a:t>
            </a:r>
            <a:r>
              <a:rPr lang="en-GB" dirty="0" err="1">
                <a:latin typeface="Arial" panose="020B0604020202020204" pitchFamily="34" charset="0"/>
                <a:cs typeface="Arial" panose="020B0604020202020204" pitchFamily="34" charset="0"/>
              </a:rPr>
              <a:t>referals</a:t>
            </a:r>
            <a:r>
              <a:rPr lang="en-GB" dirty="0">
                <a:latin typeface="Arial" panose="020B0604020202020204" pitchFamily="34" charset="0"/>
                <a:cs typeface="Arial" panose="020B0604020202020204" pitchFamily="34" charset="0"/>
              </a:rPr>
              <a:t>, helping to target community intervention.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Key examples Aberavon and Sandfields and UC </a:t>
            </a:r>
          </a:p>
          <a:p>
            <a:endParaRPr lang="en-GB"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E9A8A10-9FBD-6D2E-3EF6-7BB13548AA2C}"/>
              </a:ext>
            </a:extLst>
          </p:cNvPr>
          <p:cNvSpPr>
            <a:spLocks noGrp="1"/>
          </p:cNvSpPr>
          <p:nvPr>
            <p:ph type="sldNum" sz="quarter" idx="5"/>
          </p:nvPr>
        </p:nvSpPr>
        <p:spPr/>
        <p:txBody>
          <a:bodyPr/>
          <a:lstStyle/>
          <a:p>
            <a:fld id="{647ACF8C-2FA0-46D9-BCA7-C64432BE4FDF}" type="slidenum">
              <a:rPr lang="en-GB" smtClean="0"/>
              <a:t>27</a:t>
            </a:fld>
            <a:endParaRPr lang="en-GB"/>
          </a:p>
        </p:txBody>
      </p:sp>
    </p:spTree>
    <p:extLst>
      <p:ext uri="{BB962C8B-B14F-4D97-AF65-F5344CB8AC3E}">
        <p14:creationId xmlns:p14="http://schemas.microsoft.com/office/powerpoint/2010/main" val="4237349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latin typeface="Arial" panose="020B0604020202020204" pitchFamily="34" charset="0"/>
                <a:cs typeface="Arial" panose="020B0604020202020204" pitchFamily="34" charset="0"/>
              </a:rPr>
              <a:t>An illustration of people in Banwen transport issues to access local shops and foodbanks  in Glynneath</a:t>
            </a:r>
          </a:p>
          <a:p>
            <a:endParaRPr lang="en-GB" baseline="0" dirty="0">
              <a:latin typeface="Arial" panose="020B0604020202020204" pitchFamily="34" charset="0"/>
              <a:cs typeface="Arial" panose="020B0604020202020204" pitchFamily="34" charset="0"/>
            </a:endParaRPr>
          </a:p>
          <a:p>
            <a:r>
              <a:rPr lang="en-GB" baseline="0" dirty="0">
                <a:latin typeface="Arial" panose="020B0604020202020204" pitchFamily="34" charset="0"/>
                <a:cs typeface="Arial" panose="020B0604020202020204" pitchFamily="34" charset="0"/>
              </a:rPr>
              <a:t>Bus cost over £7 </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47ACF8C-2FA0-46D9-BCA7-C64432BE4FDF}" type="slidenum">
              <a:rPr lang="en-GB" smtClean="0"/>
              <a:t>28</a:t>
            </a:fld>
            <a:endParaRPr lang="en-GB"/>
          </a:p>
        </p:txBody>
      </p:sp>
    </p:spTree>
    <p:extLst>
      <p:ext uri="{BB962C8B-B14F-4D97-AF65-F5344CB8AC3E}">
        <p14:creationId xmlns:p14="http://schemas.microsoft.com/office/powerpoint/2010/main" val="21368244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It a</a:t>
            </a:r>
            <a:r>
              <a:rPr lang="en-GB" baseline="0" dirty="0">
                <a:latin typeface="Arial" panose="020B0604020202020204" pitchFamily="34" charset="0"/>
                <a:cs typeface="Arial" panose="020B0604020202020204" pitchFamily="34" charset="0"/>
              </a:rPr>
              <a:t> bit condensed but give an example of shifting a Child Protection case to a systems intervention. </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47ACF8C-2FA0-46D9-BCA7-C64432BE4FDF}" type="slidenum">
              <a:rPr lang="en-GB" smtClean="0"/>
              <a:t>29</a:t>
            </a:fld>
            <a:endParaRPr lang="en-GB"/>
          </a:p>
        </p:txBody>
      </p:sp>
    </p:spTree>
    <p:extLst>
      <p:ext uri="{BB962C8B-B14F-4D97-AF65-F5344CB8AC3E}">
        <p14:creationId xmlns:p14="http://schemas.microsoft.com/office/powerpoint/2010/main" val="1580920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Our</a:t>
            </a:r>
            <a:r>
              <a:rPr lang="en-GB" baseline="0" dirty="0">
                <a:latin typeface="Arial" panose="020B0604020202020204" pitchFamily="34" charset="0"/>
                <a:cs typeface="Arial" panose="020B0604020202020204" pitchFamily="34" charset="0"/>
              </a:rPr>
              <a:t> work reflected in our stats </a:t>
            </a:r>
            <a:endParaRPr lang="en-GB"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47ACF8C-2FA0-46D9-BCA7-C64432BE4FDF}" type="slidenum">
              <a:rPr lang="en-GB" smtClean="0"/>
              <a:t>3</a:t>
            </a:fld>
            <a:endParaRPr lang="en-GB"/>
          </a:p>
        </p:txBody>
      </p:sp>
    </p:spTree>
    <p:extLst>
      <p:ext uri="{BB962C8B-B14F-4D97-AF65-F5344CB8AC3E}">
        <p14:creationId xmlns:p14="http://schemas.microsoft.com/office/powerpoint/2010/main" val="8485022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61D16-BB45-4CF9-27CB-C3384979E8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085F6A-67A1-EFFC-A249-0FBF8A2728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B719BD-02F9-7BAE-9B8F-435B520C4AB7}"/>
              </a:ext>
            </a:extLst>
          </p:cNvPr>
          <p:cNvSpPr>
            <a:spLocks noGrp="1"/>
          </p:cNvSpPr>
          <p:nvPr>
            <p:ph type="body" idx="1"/>
          </p:nvPr>
        </p:nvSpPr>
        <p:spPr/>
        <p:txBody>
          <a:bodyPr/>
          <a:lstStyle/>
          <a:p>
            <a:r>
              <a:rPr lang="en-GB" dirty="0">
                <a:latin typeface="Arial" panose="020B0604020202020204" pitchFamily="34" charset="0"/>
                <a:cs typeface="Arial" panose="020B0604020202020204" pitchFamily="34" charset="0"/>
              </a:rPr>
              <a:t>BBC Doc – by  India Pollock. </a:t>
            </a:r>
          </a:p>
        </p:txBody>
      </p:sp>
      <p:sp>
        <p:nvSpPr>
          <p:cNvPr id="4" name="Slide Number Placeholder 3">
            <a:extLst>
              <a:ext uri="{FF2B5EF4-FFF2-40B4-BE49-F238E27FC236}">
                <a16:creationId xmlns:a16="http://schemas.microsoft.com/office/drawing/2014/main" id="{30A13B03-B9E8-DC5C-C425-D3A34E425BCC}"/>
              </a:ext>
            </a:extLst>
          </p:cNvPr>
          <p:cNvSpPr>
            <a:spLocks noGrp="1"/>
          </p:cNvSpPr>
          <p:nvPr>
            <p:ph type="sldNum" sz="quarter" idx="5"/>
          </p:nvPr>
        </p:nvSpPr>
        <p:spPr/>
        <p:txBody>
          <a:bodyPr/>
          <a:lstStyle/>
          <a:p>
            <a:fld id="{647ACF8C-2FA0-46D9-BCA7-C64432BE4FDF}" type="slidenum">
              <a:rPr lang="en-GB" smtClean="0"/>
              <a:t>30</a:t>
            </a:fld>
            <a:endParaRPr lang="en-GB"/>
          </a:p>
        </p:txBody>
      </p:sp>
    </p:spTree>
    <p:extLst>
      <p:ext uri="{BB962C8B-B14F-4D97-AF65-F5344CB8AC3E}">
        <p14:creationId xmlns:p14="http://schemas.microsoft.com/office/powerpoint/2010/main" val="1004208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Our</a:t>
            </a:r>
            <a:r>
              <a:rPr lang="en-GB" baseline="0" dirty="0">
                <a:latin typeface="Arial" panose="020B0604020202020204" pitchFamily="34" charset="0"/>
                <a:cs typeface="Arial" panose="020B0604020202020204" pitchFamily="34" charset="0"/>
              </a:rPr>
              <a:t> work reflected in our stats </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47ACF8C-2FA0-46D9-BCA7-C64432BE4FDF}" type="slidenum">
              <a:rPr lang="en-GB" smtClean="0"/>
              <a:t>4</a:t>
            </a:fld>
            <a:endParaRPr lang="en-GB"/>
          </a:p>
        </p:txBody>
      </p:sp>
    </p:spTree>
    <p:extLst>
      <p:ext uri="{BB962C8B-B14F-4D97-AF65-F5344CB8AC3E}">
        <p14:creationId xmlns:p14="http://schemas.microsoft.com/office/powerpoint/2010/main" val="4094205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latin typeface="Arial" panose="020B0604020202020204" pitchFamily="34" charset="0"/>
                <a:cs typeface="Arial" panose="020B0604020202020204" pitchFamily="34" charset="0"/>
              </a:rPr>
              <a:t>Intro</a:t>
            </a:r>
            <a:r>
              <a:rPr lang="en-GB" i="1" baseline="0" dirty="0">
                <a:latin typeface="Arial" panose="020B0604020202020204" pitchFamily="34" charset="0"/>
                <a:cs typeface="Arial" panose="020B0604020202020204" pitchFamily="34" charset="0"/>
              </a:rPr>
              <a:t> to Attlee </a:t>
            </a:r>
          </a:p>
          <a:p>
            <a:r>
              <a:rPr lang="en-GB" i="1" baseline="0" dirty="0">
                <a:latin typeface="Arial" panose="020B0604020202020204" pitchFamily="34" charset="0"/>
                <a:cs typeface="Arial" panose="020B0604020202020204" pitchFamily="34" charset="0"/>
              </a:rPr>
              <a:t>Also, Attlee and the foundation of the NHS</a:t>
            </a:r>
            <a:endParaRPr lang="en-GB"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47ACF8C-2FA0-46D9-BCA7-C64432BE4FDF}" type="slidenum">
              <a:rPr lang="en-GB" smtClean="0"/>
              <a:t>5</a:t>
            </a:fld>
            <a:endParaRPr lang="en-GB"/>
          </a:p>
        </p:txBody>
      </p:sp>
    </p:spTree>
    <p:extLst>
      <p:ext uri="{BB962C8B-B14F-4D97-AF65-F5344CB8AC3E}">
        <p14:creationId xmlns:p14="http://schemas.microsoft.com/office/powerpoint/2010/main" val="1886046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His concept of Social Services and Social</a:t>
            </a:r>
            <a:r>
              <a:rPr lang="en-GB" baseline="0" dirty="0">
                <a:latin typeface="Arial" panose="020B0604020202020204" pitchFamily="34" charset="0"/>
                <a:cs typeface="Arial" panose="020B0604020202020204" pitchFamily="34" charset="0"/>
              </a:rPr>
              <a:t> Workers </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47ACF8C-2FA0-46D9-BCA7-C64432BE4FDF}" type="slidenum">
              <a:rPr lang="en-GB" smtClean="0"/>
              <a:t>6</a:t>
            </a:fld>
            <a:endParaRPr lang="en-GB"/>
          </a:p>
        </p:txBody>
      </p:sp>
    </p:spTree>
    <p:extLst>
      <p:ext uri="{BB962C8B-B14F-4D97-AF65-F5344CB8AC3E}">
        <p14:creationId xmlns:p14="http://schemas.microsoft.com/office/powerpoint/2010/main" val="899424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Attlee</a:t>
            </a:r>
            <a:r>
              <a:rPr lang="en-GB" baseline="0" dirty="0">
                <a:latin typeface="Arial" panose="020B0604020202020204" pitchFamily="34" charset="0"/>
                <a:cs typeface="Arial" panose="020B0604020202020204" pitchFamily="34" charset="0"/>
              </a:rPr>
              <a:t> on Poverty </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47ACF8C-2FA0-46D9-BCA7-C64432BE4FDF}" type="slidenum">
              <a:rPr lang="en-GB" smtClean="0"/>
              <a:t>7</a:t>
            </a:fld>
            <a:endParaRPr lang="en-GB"/>
          </a:p>
        </p:txBody>
      </p:sp>
    </p:spTree>
    <p:extLst>
      <p:ext uri="{BB962C8B-B14F-4D97-AF65-F5344CB8AC3E}">
        <p14:creationId xmlns:p14="http://schemas.microsoft.com/office/powerpoint/2010/main" val="2000306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Informed research into Poverty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effectLst/>
                <a:latin typeface="Arial" panose="020B0604020202020204" pitchFamily="34" charset="0"/>
                <a:cs typeface="Arial" panose="020B0604020202020204" pitchFamily="34" charset="0"/>
              </a:rPr>
              <a:t>Grandson  was Frederic Seebohm,   Seebohm Report 1968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effectLst/>
                <a:latin typeface="Arial" panose="020B0604020202020204" pitchFamily="34" charset="0"/>
                <a:cs typeface="Arial" panose="020B0604020202020204" pitchFamily="34" charset="0"/>
              </a:rPr>
              <a:t>Following the recommendations of the Seebohm Commission in 1968, the Local Authority Social Services Act 1970 received royal assent on 29 May 1970. The act created a framework for social services and a single social services department in every local authority.</a:t>
            </a:r>
          </a:p>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47ACF8C-2FA0-46D9-BCA7-C64432BE4FDF}" type="slidenum">
              <a:rPr lang="en-GB" smtClean="0"/>
              <a:t>8</a:t>
            </a:fld>
            <a:endParaRPr lang="en-GB"/>
          </a:p>
        </p:txBody>
      </p:sp>
    </p:spTree>
    <p:extLst>
      <p:ext uri="{BB962C8B-B14F-4D97-AF65-F5344CB8AC3E}">
        <p14:creationId xmlns:p14="http://schemas.microsoft.com/office/powerpoint/2010/main" val="3645765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Which</a:t>
            </a:r>
            <a:r>
              <a:rPr lang="en-GB" baseline="0" dirty="0">
                <a:latin typeface="Arial" panose="020B0604020202020204" pitchFamily="34" charset="0"/>
                <a:cs typeface="Arial" panose="020B0604020202020204" pitchFamily="34" charset="0"/>
              </a:rPr>
              <a:t> meant that our first Welfare benefits was based on informed research </a:t>
            </a:r>
          </a:p>
          <a:p>
            <a:endParaRPr lang="en-GB" baseline="0" dirty="0">
              <a:latin typeface="Arial" panose="020B0604020202020204" pitchFamily="34" charset="0"/>
              <a:cs typeface="Arial" panose="020B0604020202020204" pitchFamily="34" charset="0"/>
            </a:endParaRPr>
          </a:p>
          <a:p>
            <a:r>
              <a:rPr lang="en-GB" baseline="0" dirty="0">
                <a:latin typeface="Arial" panose="020B0604020202020204" pitchFamily="34" charset="0"/>
                <a:cs typeface="Arial" panose="020B0604020202020204" pitchFamily="34" charset="0"/>
              </a:rPr>
              <a:t>Pension act set a political value not a living value,  had to be of good caricature,  i.e.  Not jailed in 10 years previous or fined under the inebriation act,  means tested 5 shillings for single 7.6 shillings for couples per week earning under £21pa and no payment for those earning over £31pa.</a:t>
            </a:r>
          </a:p>
          <a:p>
            <a:r>
              <a:rPr lang="en-GB" baseline="0" dirty="0">
                <a:latin typeface="Arial" panose="020B0604020202020204" pitchFamily="34" charset="0"/>
                <a:cs typeface="Arial" panose="020B0604020202020204" pitchFamily="34" charset="0"/>
              </a:rPr>
              <a:t> </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47ACF8C-2FA0-46D9-BCA7-C64432BE4FDF}" type="slidenum">
              <a:rPr lang="en-GB" smtClean="0"/>
              <a:t>9</a:t>
            </a:fld>
            <a:endParaRPr lang="en-GB"/>
          </a:p>
        </p:txBody>
      </p:sp>
    </p:spTree>
    <p:extLst>
      <p:ext uri="{BB962C8B-B14F-4D97-AF65-F5344CB8AC3E}">
        <p14:creationId xmlns:p14="http://schemas.microsoft.com/office/powerpoint/2010/main" val="3741496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8850F-6116-7EAC-68D9-1593A13198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3B1B55D-2C4E-1B35-8FEC-B81B294F0E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F4B672-8F5C-1F6B-5A39-FE76101F2317}"/>
              </a:ext>
            </a:extLst>
          </p:cNvPr>
          <p:cNvSpPr>
            <a:spLocks noGrp="1"/>
          </p:cNvSpPr>
          <p:nvPr>
            <p:ph type="dt" sz="half" idx="10"/>
          </p:nvPr>
        </p:nvSpPr>
        <p:spPr/>
        <p:txBody>
          <a:bodyPr/>
          <a:lstStyle/>
          <a:p>
            <a:fld id="{71A7B06F-DDF8-4B71-9B31-AA0F3BEC097F}" type="datetimeFigureOut">
              <a:rPr lang="en-GB" smtClean="0"/>
              <a:t>02/04/2025</a:t>
            </a:fld>
            <a:endParaRPr lang="en-GB"/>
          </a:p>
        </p:txBody>
      </p:sp>
      <p:sp>
        <p:nvSpPr>
          <p:cNvPr id="5" name="Footer Placeholder 4">
            <a:extLst>
              <a:ext uri="{FF2B5EF4-FFF2-40B4-BE49-F238E27FC236}">
                <a16:creationId xmlns:a16="http://schemas.microsoft.com/office/drawing/2014/main" id="{F1EC44E6-F384-9DAA-EA5B-D5504E11F5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05AD00-9227-850B-5C5C-5BA539D161FA}"/>
              </a:ext>
            </a:extLst>
          </p:cNvPr>
          <p:cNvSpPr>
            <a:spLocks noGrp="1"/>
          </p:cNvSpPr>
          <p:nvPr>
            <p:ph type="sldNum" sz="quarter" idx="12"/>
          </p:nvPr>
        </p:nvSpPr>
        <p:spPr/>
        <p:txBody>
          <a:bodyPr/>
          <a:lstStyle/>
          <a:p>
            <a:fld id="{452519D1-4E77-4A6F-A909-039C0F85268D}" type="slidenum">
              <a:rPr lang="en-GB" smtClean="0"/>
              <a:t>‹#›</a:t>
            </a:fld>
            <a:endParaRPr lang="en-GB"/>
          </a:p>
        </p:txBody>
      </p:sp>
    </p:spTree>
    <p:extLst>
      <p:ext uri="{BB962C8B-B14F-4D97-AF65-F5344CB8AC3E}">
        <p14:creationId xmlns:p14="http://schemas.microsoft.com/office/powerpoint/2010/main" val="1034730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5E510-27EA-6ACB-FA7E-96BC9AF19C7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027CBE-10FE-82E5-0060-21509183C5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97E76A-805A-20CF-CD31-66C50B57839D}"/>
              </a:ext>
            </a:extLst>
          </p:cNvPr>
          <p:cNvSpPr>
            <a:spLocks noGrp="1"/>
          </p:cNvSpPr>
          <p:nvPr>
            <p:ph type="dt" sz="half" idx="10"/>
          </p:nvPr>
        </p:nvSpPr>
        <p:spPr/>
        <p:txBody>
          <a:bodyPr/>
          <a:lstStyle/>
          <a:p>
            <a:fld id="{71A7B06F-DDF8-4B71-9B31-AA0F3BEC097F}" type="datetimeFigureOut">
              <a:rPr lang="en-GB" smtClean="0"/>
              <a:t>02/04/2025</a:t>
            </a:fld>
            <a:endParaRPr lang="en-GB"/>
          </a:p>
        </p:txBody>
      </p:sp>
      <p:sp>
        <p:nvSpPr>
          <p:cNvPr id="5" name="Footer Placeholder 4">
            <a:extLst>
              <a:ext uri="{FF2B5EF4-FFF2-40B4-BE49-F238E27FC236}">
                <a16:creationId xmlns:a16="http://schemas.microsoft.com/office/drawing/2014/main" id="{35E266D6-B7C8-F4BD-B240-0E8692DD85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7986FB-0D21-5DCA-88E5-1FDE0742301F}"/>
              </a:ext>
            </a:extLst>
          </p:cNvPr>
          <p:cNvSpPr>
            <a:spLocks noGrp="1"/>
          </p:cNvSpPr>
          <p:nvPr>
            <p:ph type="sldNum" sz="quarter" idx="12"/>
          </p:nvPr>
        </p:nvSpPr>
        <p:spPr/>
        <p:txBody>
          <a:bodyPr/>
          <a:lstStyle/>
          <a:p>
            <a:fld id="{452519D1-4E77-4A6F-A909-039C0F85268D}" type="slidenum">
              <a:rPr lang="en-GB" smtClean="0"/>
              <a:t>‹#›</a:t>
            </a:fld>
            <a:endParaRPr lang="en-GB"/>
          </a:p>
        </p:txBody>
      </p:sp>
    </p:spTree>
    <p:extLst>
      <p:ext uri="{BB962C8B-B14F-4D97-AF65-F5344CB8AC3E}">
        <p14:creationId xmlns:p14="http://schemas.microsoft.com/office/powerpoint/2010/main" val="474686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848E50-DF9D-D659-45DA-0C7F01C0264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C94F2E5-A863-CC61-E599-5E86CC8973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45CF33-D059-45C7-B6E5-D0D34B95D75E}"/>
              </a:ext>
            </a:extLst>
          </p:cNvPr>
          <p:cNvSpPr>
            <a:spLocks noGrp="1"/>
          </p:cNvSpPr>
          <p:nvPr>
            <p:ph type="dt" sz="half" idx="10"/>
          </p:nvPr>
        </p:nvSpPr>
        <p:spPr/>
        <p:txBody>
          <a:bodyPr/>
          <a:lstStyle/>
          <a:p>
            <a:fld id="{71A7B06F-DDF8-4B71-9B31-AA0F3BEC097F}" type="datetimeFigureOut">
              <a:rPr lang="en-GB" smtClean="0"/>
              <a:t>02/04/2025</a:t>
            </a:fld>
            <a:endParaRPr lang="en-GB"/>
          </a:p>
        </p:txBody>
      </p:sp>
      <p:sp>
        <p:nvSpPr>
          <p:cNvPr id="5" name="Footer Placeholder 4">
            <a:extLst>
              <a:ext uri="{FF2B5EF4-FFF2-40B4-BE49-F238E27FC236}">
                <a16:creationId xmlns:a16="http://schemas.microsoft.com/office/drawing/2014/main" id="{9635FACA-7839-280E-86A4-827E5AD791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3739EA-9E21-A119-2CBD-76BCB90EDC34}"/>
              </a:ext>
            </a:extLst>
          </p:cNvPr>
          <p:cNvSpPr>
            <a:spLocks noGrp="1"/>
          </p:cNvSpPr>
          <p:nvPr>
            <p:ph type="sldNum" sz="quarter" idx="12"/>
          </p:nvPr>
        </p:nvSpPr>
        <p:spPr/>
        <p:txBody>
          <a:bodyPr/>
          <a:lstStyle/>
          <a:p>
            <a:fld id="{452519D1-4E77-4A6F-A909-039C0F85268D}" type="slidenum">
              <a:rPr lang="en-GB" smtClean="0"/>
              <a:t>‹#›</a:t>
            </a:fld>
            <a:endParaRPr lang="en-GB"/>
          </a:p>
        </p:txBody>
      </p:sp>
    </p:spTree>
    <p:extLst>
      <p:ext uri="{BB962C8B-B14F-4D97-AF65-F5344CB8AC3E}">
        <p14:creationId xmlns:p14="http://schemas.microsoft.com/office/powerpoint/2010/main" val="331475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C9A63-39EB-9931-586A-BBFF628EFE9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77FDA9-DABC-92E7-F711-F511B59AF5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8004D4-5456-0A1E-99C3-A0B636C370CF}"/>
              </a:ext>
            </a:extLst>
          </p:cNvPr>
          <p:cNvSpPr>
            <a:spLocks noGrp="1"/>
          </p:cNvSpPr>
          <p:nvPr>
            <p:ph type="dt" sz="half" idx="10"/>
          </p:nvPr>
        </p:nvSpPr>
        <p:spPr/>
        <p:txBody>
          <a:bodyPr/>
          <a:lstStyle/>
          <a:p>
            <a:fld id="{71A7B06F-DDF8-4B71-9B31-AA0F3BEC097F}" type="datetimeFigureOut">
              <a:rPr lang="en-GB" smtClean="0"/>
              <a:t>02/04/2025</a:t>
            </a:fld>
            <a:endParaRPr lang="en-GB"/>
          </a:p>
        </p:txBody>
      </p:sp>
      <p:sp>
        <p:nvSpPr>
          <p:cNvPr id="5" name="Footer Placeholder 4">
            <a:extLst>
              <a:ext uri="{FF2B5EF4-FFF2-40B4-BE49-F238E27FC236}">
                <a16:creationId xmlns:a16="http://schemas.microsoft.com/office/drawing/2014/main" id="{0D0CF2EE-4463-D913-6572-E69B609774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87A051-E40D-83D2-0F78-D81E7B16B182}"/>
              </a:ext>
            </a:extLst>
          </p:cNvPr>
          <p:cNvSpPr>
            <a:spLocks noGrp="1"/>
          </p:cNvSpPr>
          <p:nvPr>
            <p:ph type="sldNum" sz="quarter" idx="12"/>
          </p:nvPr>
        </p:nvSpPr>
        <p:spPr/>
        <p:txBody>
          <a:bodyPr/>
          <a:lstStyle/>
          <a:p>
            <a:fld id="{452519D1-4E77-4A6F-A909-039C0F85268D}" type="slidenum">
              <a:rPr lang="en-GB" smtClean="0"/>
              <a:t>‹#›</a:t>
            </a:fld>
            <a:endParaRPr lang="en-GB"/>
          </a:p>
        </p:txBody>
      </p:sp>
    </p:spTree>
    <p:extLst>
      <p:ext uri="{BB962C8B-B14F-4D97-AF65-F5344CB8AC3E}">
        <p14:creationId xmlns:p14="http://schemas.microsoft.com/office/powerpoint/2010/main" val="920472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606AB-4112-AD26-7B2F-72F1DB65D2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6BFBA43-12DA-82FD-FE0F-CC596CF0C12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7D575C-1A25-009E-2947-240A5A3EF9BD}"/>
              </a:ext>
            </a:extLst>
          </p:cNvPr>
          <p:cNvSpPr>
            <a:spLocks noGrp="1"/>
          </p:cNvSpPr>
          <p:nvPr>
            <p:ph type="dt" sz="half" idx="10"/>
          </p:nvPr>
        </p:nvSpPr>
        <p:spPr/>
        <p:txBody>
          <a:bodyPr/>
          <a:lstStyle/>
          <a:p>
            <a:fld id="{71A7B06F-DDF8-4B71-9B31-AA0F3BEC097F}" type="datetimeFigureOut">
              <a:rPr lang="en-GB" smtClean="0"/>
              <a:t>02/04/2025</a:t>
            </a:fld>
            <a:endParaRPr lang="en-GB"/>
          </a:p>
        </p:txBody>
      </p:sp>
      <p:sp>
        <p:nvSpPr>
          <p:cNvPr id="5" name="Footer Placeholder 4">
            <a:extLst>
              <a:ext uri="{FF2B5EF4-FFF2-40B4-BE49-F238E27FC236}">
                <a16:creationId xmlns:a16="http://schemas.microsoft.com/office/drawing/2014/main" id="{3749460E-0ED3-70FB-4C7B-847B9D2BAC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AE6C44-D6C1-94F7-9A9B-961E1A918BD0}"/>
              </a:ext>
            </a:extLst>
          </p:cNvPr>
          <p:cNvSpPr>
            <a:spLocks noGrp="1"/>
          </p:cNvSpPr>
          <p:nvPr>
            <p:ph type="sldNum" sz="quarter" idx="12"/>
          </p:nvPr>
        </p:nvSpPr>
        <p:spPr/>
        <p:txBody>
          <a:bodyPr/>
          <a:lstStyle/>
          <a:p>
            <a:fld id="{452519D1-4E77-4A6F-A909-039C0F85268D}" type="slidenum">
              <a:rPr lang="en-GB" smtClean="0"/>
              <a:t>‹#›</a:t>
            </a:fld>
            <a:endParaRPr lang="en-GB"/>
          </a:p>
        </p:txBody>
      </p:sp>
    </p:spTree>
    <p:extLst>
      <p:ext uri="{BB962C8B-B14F-4D97-AF65-F5344CB8AC3E}">
        <p14:creationId xmlns:p14="http://schemas.microsoft.com/office/powerpoint/2010/main" val="3073207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02E43-120C-67D5-0870-6F6FABA5FE8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4BF2B16-7E4B-B134-D4B5-BA300430EF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1F9FE3-EE3F-9A6F-9552-A7CAB7A452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320EF6-E391-D64C-8995-C6AACD1A6A9E}"/>
              </a:ext>
            </a:extLst>
          </p:cNvPr>
          <p:cNvSpPr>
            <a:spLocks noGrp="1"/>
          </p:cNvSpPr>
          <p:nvPr>
            <p:ph type="dt" sz="half" idx="10"/>
          </p:nvPr>
        </p:nvSpPr>
        <p:spPr/>
        <p:txBody>
          <a:bodyPr/>
          <a:lstStyle/>
          <a:p>
            <a:fld id="{71A7B06F-DDF8-4B71-9B31-AA0F3BEC097F}" type="datetimeFigureOut">
              <a:rPr lang="en-GB" smtClean="0"/>
              <a:t>02/04/2025</a:t>
            </a:fld>
            <a:endParaRPr lang="en-GB"/>
          </a:p>
        </p:txBody>
      </p:sp>
      <p:sp>
        <p:nvSpPr>
          <p:cNvPr id="6" name="Footer Placeholder 5">
            <a:extLst>
              <a:ext uri="{FF2B5EF4-FFF2-40B4-BE49-F238E27FC236}">
                <a16:creationId xmlns:a16="http://schemas.microsoft.com/office/drawing/2014/main" id="{1C1D3832-D588-9E03-0208-B15A61842B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600C73-458A-D63B-1BF3-2AB8AA90F626}"/>
              </a:ext>
            </a:extLst>
          </p:cNvPr>
          <p:cNvSpPr>
            <a:spLocks noGrp="1"/>
          </p:cNvSpPr>
          <p:nvPr>
            <p:ph type="sldNum" sz="quarter" idx="12"/>
          </p:nvPr>
        </p:nvSpPr>
        <p:spPr/>
        <p:txBody>
          <a:bodyPr/>
          <a:lstStyle/>
          <a:p>
            <a:fld id="{452519D1-4E77-4A6F-A909-039C0F85268D}" type="slidenum">
              <a:rPr lang="en-GB" smtClean="0"/>
              <a:t>‹#›</a:t>
            </a:fld>
            <a:endParaRPr lang="en-GB"/>
          </a:p>
        </p:txBody>
      </p:sp>
    </p:spTree>
    <p:extLst>
      <p:ext uri="{BB962C8B-B14F-4D97-AF65-F5344CB8AC3E}">
        <p14:creationId xmlns:p14="http://schemas.microsoft.com/office/powerpoint/2010/main" val="2252083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AF9F3-54A3-057E-378F-B3CE2E79820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19C097-9D3A-3D47-1156-84AFC0F562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640A0F-7968-5B73-C7F3-FA65F9CED9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A56C6DA-6386-05D2-0DD1-A810A1E63A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4307-A75A-12D6-E309-6355B09C6A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72632E1-D9B7-AA53-949A-8D00925852A0}"/>
              </a:ext>
            </a:extLst>
          </p:cNvPr>
          <p:cNvSpPr>
            <a:spLocks noGrp="1"/>
          </p:cNvSpPr>
          <p:nvPr>
            <p:ph type="dt" sz="half" idx="10"/>
          </p:nvPr>
        </p:nvSpPr>
        <p:spPr/>
        <p:txBody>
          <a:bodyPr/>
          <a:lstStyle/>
          <a:p>
            <a:fld id="{71A7B06F-DDF8-4B71-9B31-AA0F3BEC097F}" type="datetimeFigureOut">
              <a:rPr lang="en-GB" smtClean="0"/>
              <a:t>02/04/2025</a:t>
            </a:fld>
            <a:endParaRPr lang="en-GB"/>
          </a:p>
        </p:txBody>
      </p:sp>
      <p:sp>
        <p:nvSpPr>
          <p:cNvPr id="8" name="Footer Placeholder 7">
            <a:extLst>
              <a:ext uri="{FF2B5EF4-FFF2-40B4-BE49-F238E27FC236}">
                <a16:creationId xmlns:a16="http://schemas.microsoft.com/office/drawing/2014/main" id="{D456E0D3-6675-F27E-9FBB-2EA7A3C4F6D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9667014-EBB8-3726-F7CC-9B8E247E6BE6}"/>
              </a:ext>
            </a:extLst>
          </p:cNvPr>
          <p:cNvSpPr>
            <a:spLocks noGrp="1"/>
          </p:cNvSpPr>
          <p:nvPr>
            <p:ph type="sldNum" sz="quarter" idx="12"/>
          </p:nvPr>
        </p:nvSpPr>
        <p:spPr/>
        <p:txBody>
          <a:bodyPr/>
          <a:lstStyle/>
          <a:p>
            <a:fld id="{452519D1-4E77-4A6F-A909-039C0F85268D}" type="slidenum">
              <a:rPr lang="en-GB" smtClean="0"/>
              <a:t>‹#›</a:t>
            </a:fld>
            <a:endParaRPr lang="en-GB"/>
          </a:p>
        </p:txBody>
      </p:sp>
    </p:spTree>
    <p:extLst>
      <p:ext uri="{BB962C8B-B14F-4D97-AF65-F5344CB8AC3E}">
        <p14:creationId xmlns:p14="http://schemas.microsoft.com/office/powerpoint/2010/main" val="3777898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BB6B2-E214-E80D-0E61-4976C22549F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A062E04-1A93-3BAD-0A61-E50A844E91BD}"/>
              </a:ext>
            </a:extLst>
          </p:cNvPr>
          <p:cNvSpPr>
            <a:spLocks noGrp="1"/>
          </p:cNvSpPr>
          <p:nvPr>
            <p:ph type="dt" sz="half" idx="10"/>
          </p:nvPr>
        </p:nvSpPr>
        <p:spPr/>
        <p:txBody>
          <a:bodyPr/>
          <a:lstStyle/>
          <a:p>
            <a:fld id="{71A7B06F-DDF8-4B71-9B31-AA0F3BEC097F}" type="datetimeFigureOut">
              <a:rPr lang="en-GB" smtClean="0"/>
              <a:t>02/04/2025</a:t>
            </a:fld>
            <a:endParaRPr lang="en-GB"/>
          </a:p>
        </p:txBody>
      </p:sp>
      <p:sp>
        <p:nvSpPr>
          <p:cNvPr id="4" name="Footer Placeholder 3">
            <a:extLst>
              <a:ext uri="{FF2B5EF4-FFF2-40B4-BE49-F238E27FC236}">
                <a16:creationId xmlns:a16="http://schemas.microsoft.com/office/drawing/2014/main" id="{3A1F3E4E-56F3-841C-9F02-B47D231BA64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D8B076-6A6B-E436-0642-EDC04DFE9937}"/>
              </a:ext>
            </a:extLst>
          </p:cNvPr>
          <p:cNvSpPr>
            <a:spLocks noGrp="1"/>
          </p:cNvSpPr>
          <p:nvPr>
            <p:ph type="sldNum" sz="quarter" idx="12"/>
          </p:nvPr>
        </p:nvSpPr>
        <p:spPr/>
        <p:txBody>
          <a:bodyPr/>
          <a:lstStyle/>
          <a:p>
            <a:fld id="{452519D1-4E77-4A6F-A909-039C0F85268D}" type="slidenum">
              <a:rPr lang="en-GB" smtClean="0"/>
              <a:t>‹#›</a:t>
            </a:fld>
            <a:endParaRPr lang="en-GB"/>
          </a:p>
        </p:txBody>
      </p:sp>
    </p:spTree>
    <p:extLst>
      <p:ext uri="{BB962C8B-B14F-4D97-AF65-F5344CB8AC3E}">
        <p14:creationId xmlns:p14="http://schemas.microsoft.com/office/powerpoint/2010/main" val="1407587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C5F150-4CBC-69FD-91FF-BC381CBBF9D9}"/>
              </a:ext>
            </a:extLst>
          </p:cNvPr>
          <p:cNvSpPr>
            <a:spLocks noGrp="1"/>
          </p:cNvSpPr>
          <p:nvPr>
            <p:ph type="dt" sz="half" idx="10"/>
          </p:nvPr>
        </p:nvSpPr>
        <p:spPr/>
        <p:txBody>
          <a:bodyPr/>
          <a:lstStyle/>
          <a:p>
            <a:fld id="{71A7B06F-DDF8-4B71-9B31-AA0F3BEC097F}" type="datetimeFigureOut">
              <a:rPr lang="en-GB" smtClean="0"/>
              <a:t>02/04/2025</a:t>
            </a:fld>
            <a:endParaRPr lang="en-GB"/>
          </a:p>
        </p:txBody>
      </p:sp>
      <p:sp>
        <p:nvSpPr>
          <p:cNvPr id="3" name="Footer Placeholder 2">
            <a:extLst>
              <a:ext uri="{FF2B5EF4-FFF2-40B4-BE49-F238E27FC236}">
                <a16:creationId xmlns:a16="http://schemas.microsoft.com/office/drawing/2014/main" id="{198973BA-F0B4-5E29-A401-7379DCFB3F8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6BB9269-5B80-3542-30E3-8B7343803B8B}"/>
              </a:ext>
            </a:extLst>
          </p:cNvPr>
          <p:cNvSpPr>
            <a:spLocks noGrp="1"/>
          </p:cNvSpPr>
          <p:nvPr>
            <p:ph type="sldNum" sz="quarter" idx="12"/>
          </p:nvPr>
        </p:nvSpPr>
        <p:spPr/>
        <p:txBody>
          <a:bodyPr/>
          <a:lstStyle/>
          <a:p>
            <a:fld id="{452519D1-4E77-4A6F-A909-039C0F85268D}" type="slidenum">
              <a:rPr lang="en-GB" smtClean="0"/>
              <a:t>‹#›</a:t>
            </a:fld>
            <a:endParaRPr lang="en-GB"/>
          </a:p>
        </p:txBody>
      </p:sp>
    </p:spTree>
    <p:extLst>
      <p:ext uri="{BB962C8B-B14F-4D97-AF65-F5344CB8AC3E}">
        <p14:creationId xmlns:p14="http://schemas.microsoft.com/office/powerpoint/2010/main" val="685293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98139-B4B3-EE93-F795-DDFA22D15E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DF47A7-DE61-771B-A8D9-94179FD082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17C82CA-4707-6B72-6077-4126335014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7E7EE9-9486-9FBD-7E33-DACDB0A5197E}"/>
              </a:ext>
            </a:extLst>
          </p:cNvPr>
          <p:cNvSpPr>
            <a:spLocks noGrp="1"/>
          </p:cNvSpPr>
          <p:nvPr>
            <p:ph type="dt" sz="half" idx="10"/>
          </p:nvPr>
        </p:nvSpPr>
        <p:spPr/>
        <p:txBody>
          <a:bodyPr/>
          <a:lstStyle/>
          <a:p>
            <a:fld id="{71A7B06F-DDF8-4B71-9B31-AA0F3BEC097F}" type="datetimeFigureOut">
              <a:rPr lang="en-GB" smtClean="0"/>
              <a:t>02/04/2025</a:t>
            </a:fld>
            <a:endParaRPr lang="en-GB"/>
          </a:p>
        </p:txBody>
      </p:sp>
      <p:sp>
        <p:nvSpPr>
          <p:cNvPr id="6" name="Footer Placeholder 5">
            <a:extLst>
              <a:ext uri="{FF2B5EF4-FFF2-40B4-BE49-F238E27FC236}">
                <a16:creationId xmlns:a16="http://schemas.microsoft.com/office/drawing/2014/main" id="{0B7534AB-6185-ED00-9A2A-0D49661D483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CEC5F37-0BC0-955F-73C6-C12C5386634B}"/>
              </a:ext>
            </a:extLst>
          </p:cNvPr>
          <p:cNvSpPr>
            <a:spLocks noGrp="1"/>
          </p:cNvSpPr>
          <p:nvPr>
            <p:ph type="sldNum" sz="quarter" idx="12"/>
          </p:nvPr>
        </p:nvSpPr>
        <p:spPr/>
        <p:txBody>
          <a:bodyPr/>
          <a:lstStyle/>
          <a:p>
            <a:fld id="{452519D1-4E77-4A6F-A909-039C0F85268D}" type="slidenum">
              <a:rPr lang="en-GB" smtClean="0"/>
              <a:t>‹#›</a:t>
            </a:fld>
            <a:endParaRPr lang="en-GB"/>
          </a:p>
        </p:txBody>
      </p:sp>
    </p:spTree>
    <p:extLst>
      <p:ext uri="{BB962C8B-B14F-4D97-AF65-F5344CB8AC3E}">
        <p14:creationId xmlns:p14="http://schemas.microsoft.com/office/powerpoint/2010/main" val="1634481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CABD1-2F34-2E69-8C46-7146C5A3D7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748F511-10A9-48BA-BC73-959F6F88CA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A774863-DEB6-ABB0-D11A-3D9A9DCB36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CF3082-A655-08CD-10A9-9E45B2808B6F}"/>
              </a:ext>
            </a:extLst>
          </p:cNvPr>
          <p:cNvSpPr>
            <a:spLocks noGrp="1"/>
          </p:cNvSpPr>
          <p:nvPr>
            <p:ph type="dt" sz="half" idx="10"/>
          </p:nvPr>
        </p:nvSpPr>
        <p:spPr/>
        <p:txBody>
          <a:bodyPr/>
          <a:lstStyle/>
          <a:p>
            <a:fld id="{71A7B06F-DDF8-4B71-9B31-AA0F3BEC097F}" type="datetimeFigureOut">
              <a:rPr lang="en-GB" smtClean="0"/>
              <a:t>02/04/2025</a:t>
            </a:fld>
            <a:endParaRPr lang="en-GB"/>
          </a:p>
        </p:txBody>
      </p:sp>
      <p:sp>
        <p:nvSpPr>
          <p:cNvPr id="6" name="Footer Placeholder 5">
            <a:extLst>
              <a:ext uri="{FF2B5EF4-FFF2-40B4-BE49-F238E27FC236}">
                <a16:creationId xmlns:a16="http://schemas.microsoft.com/office/drawing/2014/main" id="{2D942ABE-95A6-3E52-5B27-864241ABE4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3CE61BE-B1AE-C272-4E8D-C4D78F68FB36}"/>
              </a:ext>
            </a:extLst>
          </p:cNvPr>
          <p:cNvSpPr>
            <a:spLocks noGrp="1"/>
          </p:cNvSpPr>
          <p:nvPr>
            <p:ph type="sldNum" sz="quarter" idx="12"/>
          </p:nvPr>
        </p:nvSpPr>
        <p:spPr/>
        <p:txBody>
          <a:bodyPr/>
          <a:lstStyle/>
          <a:p>
            <a:fld id="{452519D1-4E77-4A6F-A909-039C0F85268D}" type="slidenum">
              <a:rPr lang="en-GB" smtClean="0"/>
              <a:t>‹#›</a:t>
            </a:fld>
            <a:endParaRPr lang="en-GB"/>
          </a:p>
        </p:txBody>
      </p:sp>
    </p:spTree>
    <p:extLst>
      <p:ext uri="{BB962C8B-B14F-4D97-AF65-F5344CB8AC3E}">
        <p14:creationId xmlns:p14="http://schemas.microsoft.com/office/powerpoint/2010/main" val="3942016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9B740D-BE24-9CF3-B1A0-647BFA8FC7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3913B6-8BEF-24CB-9A92-C846E45309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8C7074-29E0-934F-FCC4-21507CCE27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1A7B06F-DDF8-4B71-9B31-AA0F3BEC097F}" type="datetimeFigureOut">
              <a:rPr lang="en-GB" smtClean="0"/>
              <a:t>02/04/2025</a:t>
            </a:fld>
            <a:endParaRPr lang="en-GB"/>
          </a:p>
        </p:txBody>
      </p:sp>
      <p:sp>
        <p:nvSpPr>
          <p:cNvPr id="5" name="Footer Placeholder 4">
            <a:extLst>
              <a:ext uri="{FF2B5EF4-FFF2-40B4-BE49-F238E27FC236}">
                <a16:creationId xmlns:a16="http://schemas.microsoft.com/office/drawing/2014/main" id="{7EBBC334-0C1E-AF3F-5FD4-3357A79977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7CBFEB8-9023-E55F-6A26-C342EE4389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52519D1-4E77-4A6F-A909-039C0F85268D}" type="slidenum">
              <a:rPr lang="en-GB" smtClean="0"/>
              <a:t>‹#›</a:t>
            </a:fld>
            <a:endParaRPr lang="en-GB"/>
          </a:p>
        </p:txBody>
      </p:sp>
    </p:spTree>
    <p:extLst>
      <p:ext uri="{BB962C8B-B14F-4D97-AF65-F5344CB8AC3E}">
        <p14:creationId xmlns:p14="http://schemas.microsoft.com/office/powerpoint/2010/main" val="25056439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hyperlink" Target="https://www.trussell.org.uk/news-and-research/news/why-2025-is-a-big-year-for-tackling-hunger-and-hardship?utm_source=perplexity"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68000">
              <a:srgbClr val="AADBF2"/>
            </a:gs>
            <a:gs pos="100000">
              <a:schemeClr val="accent1">
                <a:lumMod val="5000"/>
                <a:lumOff val="95000"/>
              </a:schemeClr>
            </a:gs>
            <a:gs pos="14000">
              <a:schemeClr val="tx2">
                <a:lumMod val="75000"/>
                <a:lumOff val="2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5D01CAE2-1D90-F672-EBEA-C4894F5BED4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B4AE006-CF54-2030-986B-187C34FF6A04}"/>
              </a:ext>
            </a:extLst>
          </p:cNvPr>
          <p:cNvSpPr/>
          <p:nvPr/>
        </p:nvSpPr>
        <p:spPr>
          <a:xfrm>
            <a:off x="-846306" y="0"/>
            <a:ext cx="13180979" cy="813354"/>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latin typeface="Malgun Gothic" panose="020B0503020000020004" pitchFamily="34" charset="-127"/>
                <a:ea typeface="Malgun Gothic" panose="020B0503020000020004" pitchFamily="34" charset="-127"/>
              </a:rPr>
              <a:t>Social Work - Back to the future </a:t>
            </a:r>
          </a:p>
        </p:txBody>
      </p:sp>
      <p:sp>
        <p:nvSpPr>
          <p:cNvPr id="2" name="Rectangle: Rounded Corners 1">
            <a:extLst>
              <a:ext uri="{FF2B5EF4-FFF2-40B4-BE49-F238E27FC236}">
                <a16:creationId xmlns:a16="http://schemas.microsoft.com/office/drawing/2014/main" id="{B9F636D7-638A-0DF0-2D21-BA3C67017C35}"/>
              </a:ext>
            </a:extLst>
          </p:cNvPr>
          <p:cNvSpPr/>
          <p:nvPr/>
        </p:nvSpPr>
        <p:spPr>
          <a:xfrm>
            <a:off x="371475" y="1399470"/>
            <a:ext cx="11449050" cy="5324475"/>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F592963-5664-6E4C-71F6-885E0C996F57}"/>
              </a:ext>
            </a:extLst>
          </p:cNvPr>
          <p:cNvSpPr txBox="1"/>
          <p:nvPr/>
        </p:nvSpPr>
        <p:spPr>
          <a:xfrm>
            <a:off x="4572000" y="2466796"/>
            <a:ext cx="6705600" cy="2308324"/>
          </a:xfrm>
          <a:prstGeom prst="rect">
            <a:avLst/>
          </a:prstGeom>
          <a:noFill/>
        </p:spPr>
        <p:txBody>
          <a:bodyPr wrap="square" rtlCol="0">
            <a:spAutoFit/>
          </a:bodyPr>
          <a:lstStyle/>
          <a:p>
            <a:r>
              <a:rPr lang="en-GB" sz="3600" dirty="0">
                <a:solidFill>
                  <a:schemeClr val="bg1"/>
                </a:solidFill>
                <a:latin typeface="Malgun Gothic" panose="020B0503020000020004" pitchFamily="34" charset="-127"/>
                <a:ea typeface="Malgun Gothic" panose="020B0503020000020004" pitchFamily="34" charset="-127"/>
              </a:rPr>
              <a:t>Ian Rees</a:t>
            </a:r>
          </a:p>
          <a:p>
            <a:r>
              <a:rPr lang="en-GB" sz="3600" dirty="0">
                <a:solidFill>
                  <a:schemeClr val="bg1"/>
                </a:solidFill>
                <a:latin typeface="Malgun Gothic" panose="020B0503020000020004" pitchFamily="34" charset="-127"/>
                <a:ea typeface="Malgun Gothic" panose="020B0503020000020004" pitchFamily="34" charset="-127"/>
              </a:rPr>
              <a:t>Consultant Social Worker </a:t>
            </a:r>
          </a:p>
          <a:p>
            <a:r>
              <a:rPr lang="en-GB" sz="3600" dirty="0">
                <a:solidFill>
                  <a:schemeClr val="bg1"/>
                </a:solidFill>
                <a:latin typeface="Malgun Gothic" panose="020B0503020000020004" pitchFamily="34" charset="-127"/>
                <a:ea typeface="Malgun Gothic" panose="020B0503020000020004" pitchFamily="34" charset="-127"/>
              </a:rPr>
              <a:t>Neath Port Talbot Social Services </a:t>
            </a:r>
          </a:p>
        </p:txBody>
      </p:sp>
      <p:pic>
        <p:nvPicPr>
          <p:cNvPr id="9" name="Picture 2">
            <a:extLst>
              <a:ext uri="{FF2B5EF4-FFF2-40B4-BE49-F238E27FC236}">
                <a16:creationId xmlns:a16="http://schemas.microsoft.com/office/drawing/2014/main" id="{CDFED415-CB3B-EE8D-86D5-0B406671A7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9617293" y="0"/>
            <a:ext cx="2574707" cy="813354"/>
          </a:xfrm>
          <a:prstGeom prst="rect">
            <a:avLst/>
          </a:prstGeo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B45C563-B893-C97A-FFFC-CF3A820FB2EE}"/>
              </a:ext>
            </a:extLst>
          </p:cNvPr>
          <p:cNvPicPr>
            <a:picLocks noChangeAspect="1"/>
          </p:cNvPicPr>
          <p:nvPr/>
        </p:nvPicPr>
        <p:blipFill>
          <a:blip r:embed="rId4"/>
          <a:stretch>
            <a:fillRect/>
          </a:stretch>
        </p:blipFill>
        <p:spPr>
          <a:xfrm>
            <a:off x="1023062" y="2361450"/>
            <a:ext cx="3083523" cy="2353425"/>
          </a:xfrm>
          <a:prstGeom prst="rect">
            <a:avLst/>
          </a:prstGeom>
        </p:spPr>
      </p:pic>
    </p:spTree>
    <p:extLst>
      <p:ext uri="{BB962C8B-B14F-4D97-AF65-F5344CB8AC3E}">
        <p14:creationId xmlns:p14="http://schemas.microsoft.com/office/powerpoint/2010/main" val="2686871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68000">
              <a:srgbClr val="AADBF2"/>
            </a:gs>
            <a:gs pos="100000">
              <a:schemeClr val="accent1">
                <a:lumMod val="5000"/>
                <a:lumOff val="95000"/>
              </a:schemeClr>
            </a:gs>
            <a:gs pos="14000">
              <a:schemeClr val="tx2">
                <a:lumMod val="75000"/>
                <a:lumOff val="2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879C5221-E0E4-6FA8-C1E7-9DD35DC9FA9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1CD07D8-7FFE-C394-B94B-F512F5E22E74}"/>
              </a:ext>
            </a:extLst>
          </p:cNvPr>
          <p:cNvSpPr/>
          <p:nvPr/>
        </p:nvSpPr>
        <p:spPr>
          <a:xfrm>
            <a:off x="-846306" y="0"/>
            <a:ext cx="13180979" cy="813354"/>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latin typeface="Malgun Gothic" panose="020B0503020000020004" pitchFamily="34" charset="-127"/>
                <a:ea typeface="Malgun Gothic" panose="020B0503020000020004" pitchFamily="34" charset="-127"/>
              </a:rPr>
              <a:t>Social Work - Back to the future </a:t>
            </a:r>
          </a:p>
        </p:txBody>
      </p:sp>
      <p:sp>
        <p:nvSpPr>
          <p:cNvPr id="2" name="Rectangle: Rounded Corners 1">
            <a:extLst>
              <a:ext uri="{FF2B5EF4-FFF2-40B4-BE49-F238E27FC236}">
                <a16:creationId xmlns:a16="http://schemas.microsoft.com/office/drawing/2014/main" id="{13C96474-55C1-B985-F857-859915EEEE39}"/>
              </a:ext>
            </a:extLst>
          </p:cNvPr>
          <p:cNvSpPr/>
          <p:nvPr/>
        </p:nvSpPr>
        <p:spPr>
          <a:xfrm>
            <a:off x="304800" y="1399470"/>
            <a:ext cx="11449050" cy="5324475"/>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F6EAD2BA-E3D2-BF87-CA69-2C8296904C77}"/>
              </a:ext>
            </a:extLst>
          </p:cNvPr>
          <p:cNvPicPr>
            <a:picLocks noChangeAspect="1"/>
          </p:cNvPicPr>
          <p:nvPr/>
        </p:nvPicPr>
        <p:blipFill>
          <a:blip r:embed="rId3">
            <a:extLst>
              <a:ext uri="{28A0092B-C50C-407E-A947-70E740481C1C}">
                <a14:useLocalDpi xmlns:a14="http://schemas.microsoft.com/office/drawing/2010/main" val="0"/>
              </a:ext>
            </a:extLst>
          </a:blip>
          <a:srcRect l="14587" r="1151"/>
          <a:stretch/>
        </p:blipFill>
        <p:spPr>
          <a:xfrm>
            <a:off x="806604" y="1644791"/>
            <a:ext cx="8003734" cy="4721705"/>
          </a:xfrm>
          <a:prstGeom prst="rect">
            <a:avLst/>
          </a:prstGeom>
        </p:spPr>
      </p:pic>
      <p:sp>
        <p:nvSpPr>
          <p:cNvPr id="7" name="TextBox 6">
            <a:extLst>
              <a:ext uri="{FF2B5EF4-FFF2-40B4-BE49-F238E27FC236}">
                <a16:creationId xmlns:a16="http://schemas.microsoft.com/office/drawing/2014/main" id="{7C3F599A-FA10-7E30-8BC5-89EC4B362BF9}"/>
              </a:ext>
            </a:extLst>
          </p:cNvPr>
          <p:cNvSpPr txBox="1"/>
          <p:nvPr/>
        </p:nvSpPr>
        <p:spPr>
          <a:xfrm>
            <a:off x="9195820" y="2066651"/>
            <a:ext cx="2367996" cy="1938992"/>
          </a:xfrm>
          <a:prstGeom prst="rect">
            <a:avLst/>
          </a:prstGeom>
          <a:noFill/>
        </p:spPr>
        <p:txBody>
          <a:bodyPr wrap="square" rtlCol="0">
            <a:spAutoFit/>
          </a:bodyPr>
          <a:lstStyle/>
          <a:p>
            <a:r>
              <a:rPr lang="en-GB" sz="4000" dirty="0">
                <a:solidFill>
                  <a:schemeClr val="bg1"/>
                </a:solidFill>
                <a:latin typeface="Malgun Gothic" panose="020B0503020000020004" pitchFamily="34" charset="-127"/>
                <a:ea typeface="Malgun Gothic" panose="020B0503020000020004" pitchFamily="34" charset="-127"/>
              </a:rPr>
              <a:t>What is </a:t>
            </a:r>
          </a:p>
          <a:p>
            <a:r>
              <a:rPr lang="en-GB" sz="4000" dirty="0">
                <a:solidFill>
                  <a:schemeClr val="bg1"/>
                </a:solidFill>
                <a:latin typeface="Malgun Gothic" panose="020B0503020000020004" pitchFamily="34" charset="-127"/>
                <a:ea typeface="Malgun Gothic" panose="020B0503020000020004" pitchFamily="34" charset="-127"/>
              </a:rPr>
              <a:t>Poverty</a:t>
            </a:r>
          </a:p>
          <a:p>
            <a:r>
              <a:rPr lang="en-GB" sz="4000" dirty="0">
                <a:solidFill>
                  <a:schemeClr val="bg1"/>
                </a:solidFill>
                <a:latin typeface="Malgun Gothic" panose="020B0503020000020004" pitchFamily="34" charset="-127"/>
                <a:ea typeface="Malgun Gothic" panose="020B0503020000020004" pitchFamily="34" charset="-127"/>
              </a:rPr>
              <a:t>Like Now </a:t>
            </a:r>
          </a:p>
        </p:txBody>
      </p:sp>
      <p:sp>
        <p:nvSpPr>
          <p:cNvPr id="8" name="TextBox 7">
            <a:extLst>
              <a:ext uri="{FF2B5EF4-FFF2-40B4-BE49-F238E27FC236}">
                <a16:creationId xmlns:a16="http://schemas.microsoft.com/office/drawing/2014/main" id="{17E782EF-F1FF-9CE1-D134-5401B090D8D9}"/>
              </a:ext>
            </a:extLst>
          </p:cNvPr>
          <p:cNvSpPr txBox="1"/>
          <p:nvPr/>
        </p:nvSpPr>
        <p:spPr>
          <a:xfrm>
            <a:off x="2215191" y="6366496"/>
            <a:ext cx="4308021" cy="307777"/>
          </a:xfrm>
          <a:prstGeom prst="rect">
            <a:avLst/>
          </a:prstGeom>
          <a:noFill/>
        </p:spPr>
        <p:txBody>
          <a:bodyPr wrap="square" rtlCol="0">
            <a:spAutoFit/>
          </a:bodyPr>
          <a:lstStyle/>
          <a:p>
            <a:r>
              <a:rPr lang="en-GB" sz="1400" dirty="0">
                <a:solidFill>
                  <a:schemeClr val="bg1"/>
                </a:solidFill>
              </a:rPr>
              <a:t>Photo from Kirsty Mackay from The Magic Money Tree</a:t>
            </a:r>
            <a:r>
              <a:rPr lang="en-GB" sz="1400" dirty="0"/>
              <a:t>.</a:t>
            </a:r>
          </a:p>
        </p:txBody>
      </p:sp>
      <p:pic>
        <p:nvPicPr>
          <p:cNvPr id="9" name="Picture 2">
            <a:extLst>
              <a:ext uri="{FF2B5EF4-FFF2-40B4-BE49-F238E27FC236}">
                <a16:creationId xmlns:a16="http://schemas.microsoft.com/office/drawing/2014/main" id="{FF6E0BDB-CFB0-09D7-A4F9-B7AFB61B3E5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9699740" y="0"/>
            <a:ext cx="2492260" cy="838590"/>
          </a:xfrm>
          <a:prstGeom prst="rect">
            <a:avLst/>
          </a:prstGeo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986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68000">
              <a:srgbClr val="AADBF2"/>
            </a:gs>
            <a:gs pos="100000">
              <a:schemeClr val="accent1">
                <a:lumMod val="5000"/>
                <a:lumOff val="95000"/>
              </a:schemeClr>
            </a:gs>
            <a:gs pos="14000">
              <a:schemeClr val="tx2">
                <a:lumMod val="75000"/>
                <a:lumOff val="2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EB6B7DCE-373C-F9BA-3CED-BC869393EE5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89D51F1-8726-BF0B-2C34-F28C2115A120}"/>
              </a:ext>
            </a:extLst>
          </p:cNvPr>
          <p:cNvSpPr/>
          <p:nvPr/>
        </p:nvSpPr>
        <p:spPr>
          <a:xfrm>
            <a:off x="-846306" y="0"/>
            <a:ext cx="13180979" cy="813354"/>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latin typeface="Malgun Gothic" panose="020B0503020000020004" pitchFamily="34" charset="-127"/>
                <a:ea typeface="Malgun Gothic" panose="020B0503020000020004" pitchFamily="34" charset="-127"/>
              </a:rPr>
              <a:t>Social Work - Back to the future </a:t>
            </a:r>
          </a:p>
        </p:txBody>
      </p:sp>
      <p:sp>
        <p:nvSpPr>
          <p:cNvPr id="2" name="Rectangle: Rounded Corners 1">
            <a:extLst>
              <a:ext uri="{FF2B5EF4-FFF2-40B4-BE49-F238E27FC236}">
                <a16:creationId xmlns:a16="http://schemas.microsoft.com/office/drawing/2014/main" id="{1620C70A-D8DF-842E-04BC-B0D8D40EACED}"/>
              </a:ext>
            </a:extLst>
          </p:cNvPr>
          <p:cNvSpPr/>
          <p:nvPr/>
        </p:nvSpPr>
        <p:spPr>
          <a:xfrm>
            <a:off x="304800" y="1399470"/>
            <a:ext cx="11449050" cy="5324475"/>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140224BA-BCF8-551E-EC6E-30E7A34917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1793" y="1717040"/>
            <a:ext cx="4812221" cy="4406331"/>
          </a:xfrm>
          <a:prstGeom prst="rect">
            <a:avLst/>
          </a:prstGeom>
        </p:spPr>
      </p:pic>
      <p:sp>
        <p:nvSpPr>
          <p:cNvPr id="7" name="TextBox 6">
            <a:extLst>
              <a:ext uri="{FF2B5EF4-FFF2-40B4-BE49-F238E27FC236}">
                <a16:creationId xmlns:a16="http://schemas.microsoft.com/office/drawing/2014/main" id="{BE746E28-1386-817D-486F-6C3BA0DE730A}"/>
              </a:ext>
            </a:extLst>
          </p:cNvPr>
          <p:cNvSpPr txBox="1"/>
          <p:nvPr/>
        </p:nvSpPr>
        <p:spPr>
          <a:xfrm>
            <a:off x="5537657" y="1614153"/>
            <a:ext cx="5457825" cy="4154984"/>
          </a:xfrm>
          <a:prstGeom prst="rect">
            <a:avLst/>
          </a:prstGeom>
          <a:noFill/>
        </p:spPr>
        <p:txBody>
          <a:bodyPr wrap="square" rtlCol="0">
            <a:spAutoFit/>
          </a:bodyPr>
          <a:lstStyle/>
          <a:p>
            <a:r>
              <a:rPr lang="en-GB" sz="2400" dirty="0">
                <a:solidFill>
                  <a:schemeClr val="bg1"/>
                </a:solidFill>
                <a:latin typeface="Malgun Gothic" panose="020B0503020000020004" pitchFamily="34" charset="-127"/>
                <a:ea typeface="Malgun Gothic" panose="020B0503020000020004" pitchFamily="34" charset="-127"/>
              </a:rPr>
              <a:t>“Overall, the rates of relative family poverty in the UK have been constant for about twenty years at around 22%. </a:t>
            </a:r>
          </a:p>
          <a:p>
            <a:endParaRPr lang="en-GB" sz="2400" dirty="0">
              <a:solidFill>
                <a:schemeClr val="bg1"/>
              </a:solidFill>
              <a:latin typeface="Malgun Gothic" panose="020B0503020000020004" pitchFamily="34" charset="-127"/>
              <a:ea typeface="Malgun Gothic" panose="020B0503020000020004" pitchFamily="34" charset="-127"/>
            </a:endParaRPr>
          </a:p>
          <a:p>
            <a:r>
              <a:rPr lang="en-GB" sz="2400" dirty="0">
                <a:solidFill>
                  <a:schemeClr val="bg1"/>
                </a:solidFill>
                <a:latin typeface="Malgun Gothic" panose="020B0503020000020004" pitchFamily="34" charset="-127"/>
                <a:ea typeface="Malgun Gothic" panose="020B0503020000020004" pitchFamily="34" charset="-127"/>
              </a:rPr>
              <a:t>But the numbers living in deep poverty or destitution have been rising rapidly over recent years </a:t>
            </a:r>
          </a:p>
          <a:p>
            <a:endParaRPr lang="en-GB" sz="2400" dirty="0">
              <a:solidFill>
                <a:schemeClr val="bg1"/>
              </a:solidFill>
            </a:endParaRPr>
          </a:p>
          <a:p>
            <a:endParaRPr lang="en-GB" sz="2400" dirty="0">
              <a:solidFill>
                <a:schemeClr val="bg1"/>
              </a:solidFill>
            </a:endParaRPr>
          </a:p>
          <a:p>
            <a:pPr algn="r"/>
            <a:r>
              <a:rPr lang="en-GB" sz="2400" dirty="0">
                <a:solidFill>
                  <a:schemeClr val="bg1"/>
                </a:solidFill>
                <a:latin typeface="Malgun Gothic" panose="020B0503020000020004" pitchFamily="34" charset="-127"/>
                <a:ea typeface="Malgun Gothic" panose="020B0503020000020004" pitchFamily="34" charset="-127"/>
              </a:rPr>
              <a:t>(Joseph Rowntree Foundation, 2022). </a:t>
            </a:r>
          </a:p>
        </p:txBody>
      </p:sp>
      <p:sp>
        <p:nvSpPr>
          <p:cNvPr id="9" name="TextBox 8">
            <a:extLst>
              <a:ext uri="{FF2B5EF4-FFF2-40B4-BE49-F238E27FC236}">
                <a16:creationId xmlns:a16="http://schemas.microsoft.com/office/drawing/2014/main" id="{99F7B963-EAE6-3AFC-51D0-051D0F544474}"/>
              </a:ext>
            </a:extLst>
          </p:cNvPr>
          <p:cNvSpPr txBox="1"/>
          <p:nvPr/>
        </p:nvSpPr>
        <p:spPr>
          <a:xfrm>
            <a:off x="1237785" y="6200725"/>
            <a:ext cx="10327817" cy="307777"/>
          </a:xfrm>
          <a:prstGeom prst="rect">
            <a:avLst/>
          </a:prstGeom>
          <a:noFill/>
        </p:spPr>
        <p:txBody>
          <a:bodyPr wrap="square" rtlCol="0">
            <a:spAutoFit/>
          </a:bodyPr>
          <a:lstStyle/>
          <a:p>
            <a:r>
              <a:rPr lang="en-GB" sz="1400" dirty="0">
                <a:solidFill>
                  <a:schemeClr val="bg1"/>
                </a:solidFill>
                <a:latin typeface="Malgun Gothic" panose="020B0503020000020004" pitchFamily="34" charset="-127"/>
                <a:ea typeface="Malgun Gothic" panose="020B0503020000020004" pitchFamily="34" charset="-127"/>
              </a:rPr>
              <a:t>Graph -  UK Poverty 2025 The essential guide to understanding poverty in the UK   Josph Rowntree Foundation </a:t>
            </a:r>
          </a:p>
        </p:txBody>
      </p:sp>
      <p:pic>
        <p:nvPicPr>
          <p:cNvPr id="10" name="Picture 2">
            <a:extLst>
              <a:ext uri="{FF2B5EF4-FFF2-40B4-BE49-F238E27FC236}">
                <a16:creationId xmlns:a16="http://schemas.microsoft.com/office/drawing/2014/main" id="{178087D3-9DAC-4723-8F81-30AC7988D69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9699740" y="25236"/>
            <a:ext cx="2492260" cy="813354"/>
          </a:xfrm>
          <a:prstGeom prst="rect">
            <a:avLst/>
          </a:prstGeo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622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68000">
              <a:srgbClr val="AADBF2"/>
            </a:gs>
            <a:gs pos="100000">
              <a:schemeClr val="accent1">
                <a:lumMod val="5000"/>
                <a:lumOff val="95000"/>
              </a:schemeClr>
            </a:gs>
            <a:gs pos="14000">
              <a:schemeClr val="tx2">
                <a:lumMod val="75000"/>
                <a:lumOff val="2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D52F73C0-79A8-E1AD-8242-329C188B315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7BEEA24-9F27-8CC0-2193-84AC3D4F8A76}"/>
              </a:ext>
            </a:extLst>
          </p:cNvPr>
          <p:cNvSpPr/>
          <p:nvPr/>
        </p:nvSpPr>
        <p:spPr>
          <a:xfrm>
            <a:off x="-846306" y="0"/>
            <a:ext cx="13180979" cy="813354"/>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latin typeface="Malgun Gothic" panose="020B0503020000020004" pitchFamily="34" charset="-127"/>
                <a:ea typeface="Malgun Gothic" panose="020B0503020000020004" pitchFamily="34" charset="-127"/>
              </a:rPr>
              <a:t>Social Work - Back to the future </a:t>
            </a:r>
          </a:p>
        </p:txBody>
      </p:sp>
      <p:sp>
        <p:nvSpPr>
          <p:cNvPr id="2" name="Rectangle: Rounded Corners 1">
            <a:extLst>
              <a:ext uri="{FF2B5EF4-FFF2-40B4-BE49-F238E27FC236}">
                <a16:creationId xmlns:a16="http://schemas.microsoft.com/office/drawing/2014/main" id="{777F9F22-785C-3CEA-1535-0CB48D85DC11}"/>
              </a:ext>
            </a:extLst>
          </p:cNvPr>
          <p:cNvSpPr/>
          <p:nvPr/>
        </p:nvSpPr>
        <p:spPr>
          <a:xfrm>
            <a:off x="371475" y="1447095"/>
            <a:ext cx="11449050" cy="5324475"/>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DC502F9-9CF2-822A-760B-F6CCD620E2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2358" y="1952477"/>
            <a:ext cx="5156493" cy="4067323"/>
          </a:xfrm>
          <a:prstGeom prst="rect">
            <a:avLst/>
          </a:prstGeom>
        </p:spPr>
      </p:pic>
      <p:sp>
        <p:nvSpPr>
          <p:cNvPr id="7" name="TextBox 6">
            <a:extLst>
              <a:ext uri="{FF2B5EF4-FFF2-40B4-BE49-F238E27FC236}">
                <a16:creationId xmlns:a16="http://schemas.microsoft.com/office/drawing/2014/main" id="{CAD9F29E-B5FB-2D10-B73F-1C2F099CE4A5}"/>
              </a:ext>
            </a:extLst>
          </p:cNvPr>
          <p:cNvSpPr txBox="1"/>
          <p:nvPr/>
        </p:nvSpPr>
        <p:spPr>
          <a:xfrm>
            <a:off x="5867400" y="1849362"/>
            <a:ext cx="5629507" cy="3861955"/>
          </a:xfrm>
          <a:prstGeom prst="rect">
            <a:avLst/>
          </a:prstGeom>
          <a:noFill/>
        </p:spPr>
        <p:txBody>
          <a:bodyPr wrap="square" rtlCol="0">
            <a:spAutoFit/>
          </a:bodyPr>
          <a:lstStyle/>
          <a:p>
            <a:pPr>
              <a:lnSpc>
                <a:spcPct val="107000"/>
              </a:lnSpc>
              <a:spcAft>
                <a:spcPts val="800"/>
              </a:spcAft>
            </a:pPr>
            <a:r>
              <a:rPr lang="en-GB" sz="2200"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rPr>
              <a:t>The Joseph Roundtree Foundation estimates that around 3.8 million people in 2022 could be classed to be in Deep Poverty. </a:t>
            </a:r>
          </a:p>
          <a:p>
            <a:pPr>
              <a:lnSpc>
                <a:spcPct val="107000"/>
              </a:lnSpc>
              <a:spcAft>
                <a:spcPts val="800"/>
              </a:spcAft>
            </a:pPr>
            <a:r>
              <a:rPr lang="en-GB" sz="2200"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rPr>
              <a:t> It also estimates that around 1,000,000 Children are living in </a:t>
            </a:r>
            <a:r>
              <a:rPr lang="en-GB" sz="2200" dirty="0">
                <a:solidFill>
                  <a:schemeClr val="bg1"/>
                </a:solidFill>
                <a:latin typeface="Malgun Gothic" panose="020B0503020000020004" pitchFamily="34" charset="-127"/>
                <a:ea typeface="Malgun Gothic" panose="020B0503020000020004" pitchFamily="34" charset="-127"/>
                <a:cs typeface="Times New Roman" panose="02020603050405020304" pitchFamily="18" charset="0"/>
              </a:rPr>
              <a:t>—</a:t>
            </a:r>
          </a:p>
          <a:p>
            <a:pPr>
              <a:lnSpc>
                <a:spcPct val="107000"/>
              </a:lnSpc>
              <a:spcAft>
                <a:spcPts val="800"/>
              </a:spcAft>
            </a:pPr>
            <a:endParaRPr lang="en-GB" sz="2200" dirty="0">
              <a:solidFill>
                <a:schemeClr val="bg1"/>
              </a:solidFill>
              <a:latin typeface="Malgun Gothic" panose="020B0503020000020004" pitchFamily="34" charset="-127"/>
              <a:ea typeface="Malgun Gothic" panose="020B0503020000020004" pitchFamily="34" charset="-127"/>
              <a:cs typeface="Times New Roman" panose="02020603050405020304" pitchFamily="18" charset="0"/>
            </a:endParaRPr>
          </a:p>
          <a:p>
            <a:pPr algn="ctr">
              <a:lnSpc>
                <a:spcPct val="107000"/>
              </a:lnSpc>
              <a:spcAft>
                <a:spcPts val="800"/>
              </a:spcAft>
            </a:pPr>
            <a:r>
              <a:rPr lang="en-GB" sz="2200" b="1" i="1"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rPr>
              <a:t>“horrifying levels of Destitution</a:t>
            </a:r>
            <a:r>
              <a:rPr lang="en-GB" sz="2200"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rPr>
              <a:t>”</a:t>
            </a:r>
          </a:p>
          <a:p>
            <a:pPr algn="ctr">
              <a:lnSpc>
                <a:spcPct val="107000"/>
              </a:lnSpc>
              <a:spcAft>
                <a:spcPts val="800"/>
              </a:spcAft>
            </a:pPr>
            <a:r>
              <a:rPr lang="en-GB" sz="2800"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rPr>
              <a:t> </a:t>
            </a:r>
            <a:endParaRPr lang="en-GB" sz="2000"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endParaRPr>
          </a:p>
        </p:txBody>
      </p:sp>
      <p:sp>
        <p:nvSpPr>
          <p:cNvPr id="9" name="TextBox 8">
            <a:extLst>
              <a:ext uri="{FF2B5EF4-FFF2-40B4-BE49-F238E27FC236}">
                <a16:creationId xmlns:a16="http://schemas.microsoft.com/office/drawing/2014/main" id="{2B3AB3D7-42BA-F80B-7F1F-44CCC9BB17C9}"/>
              </a:ext>
            </a:extLst>
          </p:cNvPr>
          <p:cNvSpPr txBox="1"/>
          <p:nvPr/>
        </p:nvSpPr>
        <p:spPr>
          <a:xfrm>
            <a:off x="7598229" y="5865661"/>
            <a:ext cx="3451159" cy="307777"/>
          </a:xfrm>
          <a:prstGeom prst="rect">
            <a:avLst/>
          </a:prstGeom>
          <a:noFill/>
        </p:spPr>
        <p:txBody>
          <a:bodyPr wrap="square" rtlCol="0">
            <a:spAutoFit/>
          </a:bodyPr>
          <a:lstStyle/>
          <a:p>
            <a:pPr algn="r"/>
            <a:r>
              <a:rPr lang="en-GB" sz="1400" dirty="0">
                <a:solidFill>
                  <a:schemeClr val="bg1"/>
                </a:solidFill>
                <a:latin typeface="Malgun Gothic" panose="020B0503020000020004" pitchFamily="34" charset="-127"/>
                <a:ea typeface="Malgun Gothic" panose="020B0503020000020004" pitchFamily="34" charset="-127"/>
              </a:rPr>
              <a:t>Josph Rowntree Foundation - 2024 </a:t>
            </a:r>
          </a:p>
        </p:txBody>
      </p:sp>
      <p:pic>
        <p:nvPicPr>
          <p:cNvPr id="8" name="Picture 2">
            <a:extLst>
              <a:ext uri="{FF2B5EF4-FFF2-40B4-BE49-F238E27FC236}">
                <a16:creationId xmlns:a16="http://schemas.microsoft.com/office/drawing/2014/main" id="{947B2740-E947-6713-954B-10C89F0C0DD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9699740" y="-78058"/>
            <a:ext cx="2492260" cy="927021"/>
          </a:xfrm>
          <a:prstGeom prst="rect">
            <a:avLst/>
          </a:prstGeo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038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68000">
              <a:srgbClr val="AADBF2"/>
            </a:gs>
            <a:gs pos="100000">
              <a:schemeClr val="accent1">
                <a:lumMod val="5000"/>
                <a:lumOff val="95000"/>
              </a:schemeClr>
            </a:gs>
            <a:gs pos="14000">
              <a:schemeClr val="tx2">
                <a:lumMod val="75000"/>
                <a:lumOff val="2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48EFA4B4-D52C-2186-02F5-27C5C5E9E00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5A06887-2C9B-0317-9F11-69FF185E948A}"/>
              </a:ext>
            </a:extLst>
          </p:cNvPr>
          <p:cNvSpPr/>
          <p:nvPr/>
        </p:nvSpPr>
        <p:spPr>
          <a:xfrm>
            <a:off x="-846306" y="0"/>
            <a:ext cx="13180979" cy="813354"/>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latin typeface="Malgun Gothic" panose="020B0503020000020004" pitchFamily="34" charset="-127"/>
                <a:ea typeface="Malgun Gothic" panose="020B0503020000020004" pitchFamily="34" charset="-127"/>
              </a:rPr>
              <a:t>Social Work - Back to the future </a:t>
            </a:r>
          </a:p>
        </p:txBody>
      </p:sp>
      <p:sp>
        <p:nvSpPr>
          <p:cNvPr id="2" name="Rectangle: Rounded Corners 1">
            <a:extLst>
              <a:ext uri="{FF2B5EF4-FFF2-40B4-BE49-F238E27FC236}">
                <a16:creationId xmlns:a16="http://schemas.microsoft.com/office/drawing/2014/main" id="{AC0DDCDB-83FD-C0CA-0AD2-4AD8B6376FB7}"/>
              </a:ext>
            </a:extLst>
          </p:cNvPr>
          <p:cNvSpPr/>
          <p:nvPr/>
        </p:nvSpPr>
        <p:spPr>
          <a:xfrm>
            <a:off x="371475" y="1331283"/>
            <a:ext cx="11449050" cy="5324475"/>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D3451F66-0067-4FD1-5345-6B2334D2C2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7215" y="1757345"/>
            <a:ext cx="5850604" cy="4472349"/>
          </a:xfrm>
          <a:prstGeom prst="rect">
            <a:avLst/>
          </a:prstGeom>
        </p:spPr>
      </p:pic>
      <p:sp>
        <p:nvSpPr>
          <p:cNvPr id="7" name="TextBox 6">
            <a:extLst>
              <a:ext uri="{FF2B5EF4-FFF2-40B4-BE49-F238E27FC236}">
                <a16:creationId xmlns:a16="http://schemas.microsoft.com/office/drawing/2014/main" id="{0836DAFA-E504-A9C1-D16F-D00B93D39B76}"/>
              </a:ext>
            </a:extLst>
          </p:cNvPr>
          <p:cNvSpPr txBox="1"/>
          <p:nvPr/>
        </p:nvSpPr>
        <p:spPr>
          <a:xfrm>
            <a:off x="6524019" y="1818009"/>
            <a:ext cx="4877406" cy="3785652"/>
          </a:xfrm>
          <a:prstGeom prst="rect">
            <a:avLst/>
          </a:prstGeom>
          <a:noFill/>
        </p:spPr>
        <p:txBody>
          <a:bodyPr wrap="square" rtlCol="0">
            <a:spAutoFit/>
          </a:bodyPr>
          <a:lstStyle/>
          <a:p>
            <a:r>
              <a:rPr lang="en-GB" sz="2400" b="0" i="0" u="none" strike="noStrike" baseline="0" dirty="0">
                <a:solidFill>
                  <a:schemeClr val="bg1"/>
                </a:solidFill>
                <a:latin typeface="Malgun Gothic" panose="020B0503020000020004" pitchFamily="34" charset="-127"/>
                <a:ea typeface="Malgun Gothic" panose="020B0503020000020004" pitchFamily="34" charset="-127"/>
              </a:rPr>
              <a:t>“ Destitution is no longer a rare occurrence in the UK. Around 1.8 million households were destitute in the UK at some point over the course of 2022….” </a:t>
            </a:r>
          </a:p>
          <a:p>
            <a:endParaRPr lang="en-GB" sz="2400" b="0" i="0" u="none" strike="noStrike" baseline="0" dirty="0">
              <a:solidFill>
                <a:schemeClr val="bg1"/>
              </a:solidFill>
              <a:latin typeface="Malgun Gothic" panose="020B0503020000020004" pitchFamily="34" charset="-127"/>
              <a:ea typeface="Malgun Gothic" panose="020B0503020000020004" pitchFamily="34" charset="-127"/>
            </a:endParaRPr>
          </a:p>
          <a:p>
            <a:r>
              <a:rPr lang="en-GB" sz="2400" dirty="0">
                <a:solidFill>
                  <a:schemeClr val="bg1"/>
                </a:solidFill>
                <a:latin typeface="Malgun Gothic" panose="020B0503020000020004" pitchFamily="34" charset="-127"/>
                <a:ea typeface="Malgun Gothic" panose="020B0503020000020004" pitchFamily="34" charset="-127"/>
              </a:rPr>
              <a:t>“B</a:t>
            </a:r>
            <a:r>
              <a:rPr lang="en-GB" sz="2400" b="0" i="0" u="none" strike="noStrike" baseline="0" dirty="0">
                <a:solidFill>
                  <a:schemeClr val="bg1"/>
                </a:solidFill>
                <a:latin typeface="Malgun Gothic" panose="020B0503020000020004" pitchFamily="34" charset="-127"/>
                <a:ea typeface="Malgun Gothic" panose="020B0503020000020004" pitchFamily="34" charset="-127"/>
              </a:rPr>
              <a:t>etween 2017 and 2022 the overall number of households experiencing destitution more than doubled”. </a:t>
            </a:r>
            <a:endParaRPr lang="en-GB" sz="3200" dirty="0">
              <a:solidFill>
                <a:schemeClr val="bg1"/>
              </a:solidFill>
              <a:latin typeface="Malgun Gothic" panose="020B0503020000020004" pitchFamily="34" charset="-127"/>
              <a:ea typeface="Malgun Gothic" panose="020B0503020000020004" pitchFamily="34" charset="-127"/>
            </a:endParaRPr>
          </a:p>
        </p:txBody>
      </p:sp>
      <p:sp>
        <p:nvSpPr>
          <p:cNvPr id="9" name="TextBox 8">
            <a:extLst>
              <a:ext uri="{FF2B5EF4-FFF2-40B4-BE49-F238E27FC236}">
                <a16:creationId xmlns:a16="http://schemas.microsoft.com/office/drawing/2014/main" id="{DA84A484-37F2-DF48-88F9-C86EC12C812C}"/>
              </a:ext>
            </a:extLst>
          </p:cNvPr>
          <p:cNvSpPr txBox="1"/>
          <p:nvPr/>
        </p:nvSpPr>
        <p:spPr>
          <a:xfrm>
            <a:off x="7663543" y="5736936"/>
            <a:ext cx="3412559" cy="584775"/>
          </a:xfrm>
          <a:prstGeom prst="rect">
            <a:avLst/>
          </a:prstGeom>
          <a:noFill/>
        </p:spPr>
        <p:txBody>
          <a:bodyPr wrap="square" rtlCol="0">
            <a:spAutoFit/>
          </a:bodyPr>
          <a:lstStyle/>
          <a:p>
            <a:r>
              <a:rPr lang="en-GB" sz="1800" b="1" i="0" u="none" strike="noStrike" baseline="0" dirty="0">
                <a:solidFill>
                  <a:schemeClr val="bg1"/>
                </a:solidFill>
                <a:latin typeface="Malgun Gothic" panose="020B0503020000020004" pitchFamily="34" charset="-127"/>
                <a:ea typeface="Malgun Gothic" panose="020B0503020000020004" pitchFamily="34" charset="-127"/>
              </a:rPr>
              <a:t>Destitution in the UK 2023 </a:t>
            </a:r>
            <a:r>
              <a:rPr lang="en-GB" sz="1400" dirty="0">
                <a:solidFill>
                  <a:schemeClr val="bg1"/>
                </a:solidFill>
                <a:latin typeface="Malgun Gothic" panose="020B0503020000020004" pitchFamily="34" charset="-127"/>
                <a:ea typeface="Malgun Gothic" panose="020B0503020000020004" pitchFamily="34" charset="-127"/>
              </a:rPr>
              <a:t>Joseph Rowntree Foundation </a:t>
            </a:r>
          </a:p>
        </p:txBody>
      </p:sp>
      <p:pic>
        <p:nvPicPr>
          <p:cNvPr id="8" name="Picture 2">
            <a:extLst>
              <a:ext uri="{FF2B5EF4-FFF2-40B4-BE49-F238E27FC236}">
                <a16:creationId xmlns:a16="http://schemas.microsoft.com/office/drawing/2014/main" id="{44398765-5165-D1F1-CFD0-F77882C9001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9699740" y="25236"/>
            <a:ext cx="2492260" cy="803440"/>
          </a:xfrm>
          <a:prstGeom prst="rect">
            <a:avLst/>
          </a:prstGeo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684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68000">
              <a:srgbClr val="AADBF2"/>
            </a:gs>
            <a:gs pos="100000">
              <a:schemeClr val="accent1">
                <a:lumMod val="5000"/>
                <a:lumOff val="95000"/>
              </a:schemeClr>
            </a:gs>
            <a:gs pos="14000">
              <a:schemeClr val="tx2">
                <a:lumMod val="75000"/>
                <a:lumOff val="2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00711E8A-01C4-F58D-7270-4FEC6D23943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9BA278C-2FE4-5CF3-C999-B397EBEF84DA}"/>
              </a:ext>
            </a:extLst>
          </p:cNvPr>
          <p:cNvSpPr/>
          <p:nvPr/>
        </p:nvSpPr>
        <p:spPr>
          <a:xfrm>
            <a:off x="-846306" y="0"/>
            <a:ext cx="13180979" cy="813354"/>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latin typeface="Malgun Gothic" panose="020B0503020000020004" pitchFamily="34" charset="-127"/>
                <a:ea typeface="Malgun Gothic" panose="020B0503020000020004" pitchFamily="34" charset="-127"/>
              </a:rPr>
              <a:t>Social Work - Back to the future </a:t>
            </a:r>
          </a:p>
        </p:txBody>
      </p:sp>
      <p:sp>
        <p:nvSpPr>
          <p:cNvPr id="2" name="Rectangle: Rounded Corners 1">
            <a:extLst>
              <a:ext uri="{FF2B5EF4-FFF2-40B4-BE49-F238E27FC236}">
                <a16:creationId xmlns:a16="http://schemas.microsoft.com/office/drawing/2014/main" id="{51C731AE-077F-E8CE-64C6-37373E5FAF2F}"/>
              </a:ext>
            </a:extLst>
          </p:cNvPr>
          <p:cNvSpPr/>
          <p:nvPr/>
        </p:nvSpPr>
        <p:spPr>
          <a:xfrm>
            <a:off x="266700" y="1389945"/>
            <a:ext cx="11449050" cy="5324475"/>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91D8061F-2EB7-B518-6FB9-899F074A11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4730" y="1745056"/>
            <a:ext cx="5611270" cy="3893744"/>
          </a:xfrm>
          <a:prstGeom prst="rect">
            <a:avLst/>
          </a:prstGeom>
        </p:spPr>
      </p:pic>
      <p:sp>
        <p:nvSpPr>
          <p:cNvPr id="7" name="TextBox 6">
            <a:extLst>
              <a:ext uri="{FF2B5EF4-FFF2-40B4-BE49-F238E27FC236}">
                <a16:creationId xmlns:a16="http://schemas.microsoft.com/office/drawing/2014/main" id="{6483003D-2914-1689-B8FD-D8AE6DC14519}"/>
              </a:ext>
            </a:extLst>
          </p:cNvPr>
          <p:cNvSpPr txBox="1"/>
          <p:nvPr/>
        </p:nvSpPr>
        <p:spPr>
          <a:xfrm>
            <a:off x="6314030" y="1745055"/>
            <a:ext cx="5239796" cy="4593822"/>
          </a:xfrm>
          <a:prstGeom prst="rect">
            <a:avLst/>
          </a:prstGeom>
          <a:noFill/>
        </p:spPr>
        <p:txBody>
          <a:bodyPr wrap="square" rtlCol="0">
            <a:spAutoFit/>
          </a:bodyPr>
          <a:lstStyle/>
          <a:p>
            <a:pPr>
              <a:lnSpc>
                <a:spcPct val="107000"/>
              </a:lnSpc>
              <a:spcAft>
                <a:spcPts val="800"/>
              </a:spcAft>
              <a:buNone/>
            </a:pPr>
            <a:r>
              <a:rPr lang="en-GB" sz="2000"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rPr>
              <a:t>“Nearly two thirds (63%) of emergency food parcels provided by Trussell’s community of food banks go to families with children…</a:t>
            </a:r>
          </a:p>
          <a:p>
            <a:pPr>
              <a:lnSpc>
                <a:spcPct val="107000"/>
              </a:lnSpc>
              <a:spcAft>
                <a:spcPts val="800"/>
              </a:spcAft>
              <a:buNone/>
            </a:pPr>
            <a:endParaRPr lang="en-GB" sz="2000"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endParaRPr>
          </a:p>
          <a:p>
            <a:pPr>
              <a:lnSpc>
                <a:spcPct val="107000"/>
              </a:lnSpc>
              <a:spcAft>
                <a:spcPts val="800"/>
              </a:spcAft>
              <a:buNone/>
            </a:pPr>
            <a:r>
              <a:rPr lang="en-GB" sz="2000" dirty="0">
                <a:solidFill>
                  <a:schemeClr val="bg1"/>
                </a:solidFill>
                <a:latin typeface="Malgun Gothic" panose="020B0503020000020004" pitchFamily="34" charset="-127"/>
                <a:ea typeface="Malgun Gothic" panose="020B0503020000020004" pitchFamily="34" charset="-127"/>
                <a:cs typeface="Times New Roman" panose="02020603050405020304" pitchFamily="18" charset="0"/>
              </a:rPr>
              <a:t>A</a:t>
            </a:r>
            <a:r>
              <a:rPr lang="en-GB" sz="2000"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rPr>
              <a:t> quarter of children (24%) aged 0-4 are facing hunger and hardship – a higher figure than for any other age group.” </a:t>
            </a:r>
          </a:p>
          <a:p>
            <a:pPr algn="ctr">
              <a:lnSpc>
                <a:spcPct val="107000"/>
              </a:lnSpc>
              <a:spcAft>
                <a:spcPts val="800"/>
              </a:spcAft>
              <a:buNone/>
            </a:pPr>
            <a:endParaRPr lang="en-GB" sz="1800" dirty="0">
              <a:solidFill>
                <a:schemeClr val="bg1">
                  <a:lumMod val="95000"/>
                </a:schemeClr>
              </a:solidFill>
              <a:effectLst/>
              <a:latin typeface="Malgun Gothic" panose="020B0503020000020004" pitchFamily="34" charset="-127"/>
              <a:ea typeface="Malgun Gothic" panose="020B0503020000020004" pitchFamily="34" charset="-127"/>
              <a:cs typeface="Times New Roman" panose="02020603050405020304" pitchFamily="18" charset="0"/>
            </a:endParaRPr>
          </a:p>
          <a:p>
            <a:pPr algn="ctr">
              <a:lnSpc>
                <a:spcPct val="107000"/>
              </a:lnSpc>
              <a:spcAft>
                <a:spcPts val="800"/>
              </a:spcAft>
              <a:buNone/>
            </a:pPr>
            <a:endParaRPr lang="en-GB" dirty="0">
              <a:solidFill>
                <a:schemeClr val="bg1">
                  <a:lumMod val="95000"/>
                </a:schemeClr>
              </a:solidFill>
              <a:latin typeface="Malgun Gothic" panose="020B0503020000020004" pitchFamily="34" charset="-127"/>
              <a:ea typeface="Malgun Gothic" panose="020B0503020000020004" pitchFamily="34" charset="-127"/>
              <a:cs typeface="Times New Roman" panose="02020603050405020304" pitchFamily="18" charset="0"/>
            </a:endParaRPr>
          </a:p>
          <a:p>
            <a:pPr algn="ctr">
              <a:lnSpc>
                <a:spcPct val="107000"/>
              </a:lnSpc>
              <a:spcAft>
                <a:spcPts val="800"/>
              </a:spcAft>
              <a:buNone/>
            </a:pPr>
            <a:r>
              <a:rPr lang="en-GB" sz="1800" dirty="0">
                <a:solidFill>
                  <a:schemeClr val="bg1">
                    <a:lumMod val="95000"/>
                  </a:schemeClr>
                </a:solidFill>
                <a:effectLst/>
                <a:latin typeface="Malgun Gothic" panose="020B0503020000020004" pitchFamily="34" charset="-127"/>
                <a:ea typeface="Malgun Gothic" panose="020B0503020000020004" pitchFamily="34" charset="-127"/>
                <a:cs typeface="Times New Roman" panose="02020603050405020304" pitchFamily="18" charset="0"/>
              </a:rPr>
              <a:t> </a:t>
            </a:r>
            <a:r>
              <a:rPr lang="en-GB" sz="2400" u="sng"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hlinkClick r:id="rId4">
                  <a:extLst>
                    <a:ext uri="{A12FA001-AC4F-418D-AE19-62706E023703}">
                      <ahyp:hlinkClr xmlns:ahyp="http://schemas.microsoft.com/office/drawing/2018/hyperlinkcolor" val="tx"/>
                    </a:ext>
                  </a:extLst>
                </a:hlinkClick>
              </a:rPr>
              <a:t>​</a:t>
            </a:r>
            <a:r>
              <a:rPr lang="en-GB" sz="1600" u="sng"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rPr>
              <a:t>Article:   Why 2025 is a big year for</a:t>
            </a:r>
          </a:p>
          <a:p>
            <a:pPr algn="ctr">
              <a:lnSpc>
                <a:spcPct val="107000"/>
              </a:lnSpc>
              <a:spcAft>
                <a:spcPts val="800"/>
              </a:spcAft>
              <a:buNone/>
            </a:pPr>
            <a:r>
              <a:rPr lang="en-GB" sz="1600" u="sng"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rPr>
              <a:t> tackling hunger and hardship​ | Trussell</a:t>
            </a:r>
            <a:endParaRPr lang="en-GB" sz="1600"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endParaRPr>
          </a:p>
        </p:txBody>
      </p:sp>
      <p:pic>
        <p:nvPicPr>
          <p:cNvPr id="9" name="Picture 2">
            <a:extLst>
              <a:ext uri="{FF2B5EF4-FFF2-40B4-BE49-F238E27FC236}">
                <a16:creationId xmlns:a16="http://schemas.microsoft.com/office/drawing/2014/main" id="{6DD742C4-E99C-EC73-56EF-C9D6034CA0B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bwMode="auto">
          <a:xfrm>
            <a:off x="9699740" y="25236"/>
            <a:ext cx="2492260" cy="813354"/>
          </a:xfrm>
          <a:prstGeom prst="rect">
            <a:avLst/>
          </a:prstGeo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2D60CD7-3A62-EC39-306D-C18DFDD60004}"/>
              </a:ext>
            </a:extLst>
          </p:cNvPr>
          <p:cNvSpPr txBox="1"/>
          <p:nvPr/>
        </p:nvSpPr>
        <p:spPr>
          <a:xfrm>
            <a:off x="537639" y="5746142"/>
            <a:ext cx="5667376" cy="968278"/>
          </a:xfrm>
          <a:prstGeom prst="rect">
            <a:avLst/>
          </a:prstGeom>
          <a:noFill/>
        </p:spPr>
        <p:txBody>
          <a:bodyPr wrap="square" rtlCol="0">
            <a:spAutoFit/>
          </a:bodyPr>
          <a:lstStyle/>
          <a:p>
            <a:pPr algn="ctr">
              <a:lnSpc>
                <a:spcPct val="107000"/>
              </a:lnSpc>
              <a:spcAft>
                <a:spcPts val="800"/>
              </a:spcAft>
            </a:pPr>
            <a:r>
              <a:rPr lang="en-GB" sz="1800"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rPr>
              <a:t>The Trussell Trust data is drawn from its 1699 locations in the UK. There are at least another 1172 independent foodbanks in the UK.</a:t>
            </a:r>
          </a:p>
        </p:txBody>
      </p:sp>
    </p:spTree>
    <p:extLst>
      <p:ext uri="{BB962C8B-B14F-4D97-AF65-F5344CB8AC3E}">
        <p14:creationId xmlns:p14="http://schemas.microsoft.com/office/powerpoint/2010/main" val="2374022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68000">
              <a:srgbClr val="AADBF2"/>
            </a:gs>
            <a:gs pos="100000">
              <a:schemeClr val="accent1">
                <a:lumMod val="5000"/>
                <a:lumOff val="95000"/>
              </a:schemeClr>
            </a:gs>
            <a:gs pos="14000">
              <a:schemeClr val="tx2">
                <a:lumMod val="75000"/>
                <a:lumOff val="2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C6B36638-E736-C8D2-A685-89947FB81FD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8B38140-C9B4-F4D0-DA24-D96554144158}"/>
              </a:ext>
            </a:extLst>
          </p:cNvPr>
          <p:cNvSpPr/>
          <p:nvPr/>
        </p:nvSpPr>
        <p:spPr>
          <a:xfrm>
            <a:off x="-846306" y="0"/>
            <a:ext cx="13180979" cy="813354"/>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latin typeface="Malgun Gothic" panose="020B0503020000020004" pitchFamily="34" charset="-127"/>
                <a:ea typeface="Malgun Gothic" panose="020B0503020000020004" pitchFamily="34" charset="-127"/>
              </a:rPr>
              <a:t>Social Work - Back to the future </a:t>
            </a:r>
          </a:p>
        </p:txBody>
      </p:sp>
      <p:sp>
        <p:nvSpPr>
          <p:cNvPr id="2" name="Rectangle: Rounded Corners 1">
            <a:extLst>
              <a:ext uri="{FF2B5EF4-FFF2-40B4-BE49-F238E27FC236}">
                <a16:creationId xmlns:a16="http://schemas.microsoft.com/office/drawing/2014/main" id="{4753E92A-A3BB-B3DC-085F-2605137F11F8}"/>
              </a:ext>
            </a:extLst>
          </p:cNvPr>
          <p:cNvSpPr/>
          <p:nvPr/>
        </p:nvSpPr>
        <p:spPr>
          <a:xfrm>
            <a:off x="304800" y="1399470"/>
            <a:ext cx="11449050" cy="5324475"/>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pic>
        <p:nvPicPr>
          <p:cNvPr id="3" name="Picture 2">
            <a:extLst>
              <a:ext uri="{FF2B5EF4-FFF2-40B4-BE49-F238E27FC236}">
                <a16:creationId xmlns:a16="http://schemas.microsoft.com/office/drawing/2014/main" id="{EF674410-C9FE-7D11-20FC-E6D864DD7717}"/>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591318" y="2086498"/>
            <a:ext cx="3122665" cy="3122665"/>
          </a:xfrm>
          <a:prstGeom prst="rect">
            <a:avLst/>
          </a:prstGeom>
        </p:spPr>
      </p:pic>
      <p:sp>
        <p:nvSpPr>
          <p:cNvPr id="7" name="TextBox 6">
            <a:extLst>
              <a:ext uri="{FF2B5EF4-FFF2-40B4-BE49-F238E27FC236}">
                <a16:creationId xmlns:a16="http://schemas.microsoft.com/office/drawing/2014/main" id="{D01D967A-60B2-C8B3-5C7B-33A9D86C2C7F}"/>
              </a:ext>
            </a:extLst>
          </p:cNvPr>
          <p:cNvSpPr txBox="1"/>
          <p:nvPr/>
        </p:nvSpPr>
        <p:spPr>
          <a:xfrm>
            <a:off x="3912053" y="1668392"/>
            <a:ext cx="7458075" cy="3847207"/>
          </a:xfrm>
          <a:prstGeom prst="rect">
            <a:avLst/>
          </a:prstGeom>
          <a:noFill/>
        </p:spPr>
        <p:txBody>
          <a:bodyPr wrap="square"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Proof That Poverty Is Not Failure But  A Trap</a:t>
            </a:r>
          </a:p>
          <a:p>
            <a:endParaRPr lang="en-GB" sz="2000" b="1" dirty="0">
              <a:solidFill>
                <a:schemeClr val="bg1"/>
              </a:solidFill>
              <a:latin typeface="Malgun Gothic" panose="020B0503020000020004" pitchFamily="34" charset="-127"/>
              <a:ea typeface="Malgun Gothic" panose="020B0503020000020004" pitchFamily="34" charset="-127"/>
            </a:endParaRPr>
          </a:p>
          <a:p>
            <a:r>
              <a:rPr lang="en-GB" sz="2000" dirty="0">
                <a:solidFill>
                  <a:schemeClr val="bg1"/>
                </a:solidFill>
                <a:latin typeface="Malgun Gothic" panose="020B0503020000020004" pitchFamily="34" charset="-127"/>
                <a:ea typeface="Malgun Gothic" panose="020B0503020000020004" pitchFamily="34" charset="-127"/>
              </a:rPr>
              <a:t>“Poverty matters and it lasts. </a:t>
            </a:r>
          </a:p>
          <a:p>
            <a:endParaRPr lang="en-GB" sz="2000" dirty="0">
              <a:solidFill>
                <a:schemeClr val="bg1"/>
              </a:solidFill>
              <a:latin typeface="Malgun Gothic" panose="020B0503020000020004" pitchFamily="34" charset="-127"/>
              <a:ea typeface="Malgun Gothic" panose="020B0503020000020004" pitchFamily="34" charset="-127"/>
            </a:endParaRPr>
          </a:p>
          <a:p>
            <a:r>
              <a:rPr lang="en-GB" sz="2000" dirty="0">
                <a:solidFill>
                  <a:schemeClr val="bg1"/>
                </a:solidFill>
                <a:latin typeface="Malgun Gothic" panose="020B0503020000020004" pitchFamily="34" charset="-127"/>
                <a:ea typeface="Malgun Gothic" panose="020B0503020000020004" pitchFamily="34" charset="-127"/>
              </a:rPr>
              <a:t>It reduces wellbeing today and limits life chances tomorrow. </a:t>
            </a:r>
          </a:p>
          <a:p>
            <a:endParaRPr lang="en-GB" sz="2000" dirty="0">
              <a:solidFill>
                <a:schemeClr val="bg1"/>
              </a:solidFill>
              <a:latin typeface="Malgun Gothic" panose="020B0503020000020004" pitchFamily="34" charset="-127"/>
              <a:ea typeface="Malgun Gothic" panose="020B0503020000020004" pitchFamily="34" charset="-127"/>
            </a:endParaRPr>
          </a:p>
          <a:p>
            <a:r>
              <a:rPr lang="en-GB" sz="2000" dirty="0">
                <a:solidFill>
                  <a:schemeClr val="bg1"/>
                </a:solidFill>
                <a:latin typeface="Malgun Gothic" panose="020B0503020000020004" pitchFamily="34" charset="-127"/>
                <a:ea typeface="Malgun Gothic" panose="020B0503020000020004" pitchFamily="34" charset="-127"/>
              </a:rPr>
              <a:t>That’s why it’s a disgrace that in the UK the incomes of the poorest families are like in the pre-crisis years, leaving them no higher in 2018-19 than in 2001-02.</a:t>
            </a:r>
          </a:p>
          <a:p>
            <a:endParaRPr lang="en-GB" sz="2000" dirty="0">
              <a:solidFill>
                <a:schemeClr val="bg1"/>
              </a:solidFill>
              <a:latin typeface="Malgun Gothic" panose="020B0503020000020004" pitchFamily="34" charset="-127"/>
              <a:ea typeface="Malgun Gothic" panose="020B0503020000020004" pitchFamily="34" charset="-127"/>
            </a:endParaRPr>
          </a:p>
          <a:p>
            <a:r>
              <a:rPr lang="en-GB" sz="2000" dirty="0">
                <a:solidFill>
                  <a:schemeClr val="bg1"/>
                </a:solidFill>
                <a:latin typeface="Malgun Gothic" panose="020B0503020000020004" pitchFamily="34" charset="-127"/>
                <a:ea typeface="Malgun Gothic" panose="020B0503020000020004" pitchFamily="34" charset="-127"/>
              </a:rPr>
              <a:t>That’s not what progress looks like - but is what big benefit cuts produce.”</a:t>
            </a:r>
          </a:p>
        </p:txBody>
      </p:sp>
      <p:sp>
        <p:nvSpPr>
          <p:cNvPr id="8" name="TextBox 7">
            <a:extLst>
              <a:ext uri="{FF2B5EF4-FFF2-40B4-BE49-F238E27FC236}">
                <a16:creationId xmlns:a16="http://schemas.microsoft.com/office/drawing/2014/main" id="{D8694D2F-66CA-A6B9-B856-0A88623108FA}"/>
              </a:ext>
            </a:extLst>
          </p:cNvPr>
          <p:cNvSpPr txBox="1"/>
          <p:nvPr/>
        </p:nvSpPr>
        <p:spPr>
          <a:xfrm>
            <a:off x="1012372" y="6254263"/>
            <a:ext cx="9627052" cy="307777"/>
          </a:xfrm>
          <a:prstGeom prst="rect">
            <a:avLst/>
          </a:prstGeom>
          <a:noFill/>
        </p:spPr>
        <p:txBody>
          <a:bodyPr wrap="square" rtlCol="0">
            <a:spAutoFit/>
          </a:bodyPr>
          <a:lstStyle/>
          <a:p>
            <a:pPr algn="ctr"/>
            <a:r>
              <a:rPr lang="en-GB" sz="1400" dirty="0">
                <a:solidFill>
                  <a:schemeClr val="bg1"/>
                </a:solidFill>
                <a:latin typeface="Malgun Gothic" panose="020B0503020000020004" pitchFamily="34" charset="-127"/>
                <a:ea typeface="Malgun Gothic" panose="020B0503020000020004" pitchFamily="34" charset="-127"/>
              </a:rPr>
              <a:t>https://www.resolutionfoundation.org/comment/contagious-theories-and-proof-that-poverty-is-not-failure/</a:t>
            </a:r>
          </a:p>
        </p:txBody>
      </p:sp>
      <p:sp>
        <p:nvSpPr>
          <p:cNvPr id="9" name="TextBox 8">
            <a:extLst>
              <a:ext uri="{FF2B5EF4-FFF2-40B4-BE49-F238E27FC236}">
                <a16:creationId xmlns:a16="http://schemas.microsoft.com/office/drawing/2014/main" id="{25583474-92AC-FE66-B020-15E5F455D438}"/>
              </a:ext>
            </a:extLst>
          </p:cNvPr>
          <p:cNvSpPr txBox="1"/>
          <p:nvPr/>
        </p:nvSpPr>
        <p:spPr>
          <a:xfrm>
            <a:off x="5355771" y="5456391"/>
            <a:ext cx="5442858" cy="369332"/>
          </a:xfrm>
          <a:prstGeom prst="rect">
            <a:avLst/>
          </a:prstGeom>
          <a:noFill/>
        </p:spPr>
        <p:txBody>
          <a:bodyPr wrap="square" rtlCol="0">
            <a:spAutoFit/>
          </a:bodyPr>
          <a:lstStyle/>
          <a:p>
            <a:pPr algn="r"/>
            <a:r>
              <a:rPr lang="en-GB" b="0" i="0" dirty="0">
                <a:solidFill>
                  <a:schemeClr val="bg1"/>
                </a:solidFill>
                <a:effectLst/>
                <a:latin typeface="Malgun Gothic" panose="020B0503020000020004" pitchFamily="34" charset="-127"/>
                <a:ea typeface="Malgun Gothic" panose="020B0503020000020004" pitchFamily="34" charset="-127"/>
              </a:rPr>
              <a:t>Resolution Foundation 2020</a:t>
            </a:r>
          </a:p>
        </p:txBody>
      </p:sp>
      <p:sp>
        <p:nvSpPr>
          <p:cNvPr id="11" name="TextBox 10">
            <a:extLst>
              <a:ext uri="{FF2B5EF4-FFF2-40B4-BE49-F238E27FC236}">
                <a16:creationId xmlns:a16="http://schemas.microsoft.com/office/drawing/2014/main" id="{2FD90350-A646-4808-B738-B64FD47FBD97}"/>
              </a:ext>
            </a:extLst>
          </p:cNvPr>
          <p:cNvSpPr txBox="1"/>
          <p:nvPr/>
        </p:nvSpPr>
        <p:spPr>
          <a:xfrm>
            <a:off x="700854" y="5270048"/>
            <a:ext cx="3034098" cy="923330"/>
          </a:xfrm>
          <a:prstGeom prst="rect">
            <a:avLst/>
          </a:prstGeom>
          <a:noFill/>
        </p:spPr>
        <p:txBody>
          <a:bodyPr wrap="square" rtlCol="0">
            <a:spAutoFit/>
          </a:bodyPr>
          <a:lstStyle/>
          <a:p>
            <a:pPr algn="ctr"/>
            <a:r>
              <a:rPr lang="en-GB" b="0" i="0" dirty="0">
                <a:solidFill>
                  <a:schemeClr val="bg1"/>
                </a:solidFill>
                <a:effectLst/>
                <a:latin typeface="Malgun Gothic" panose="020B0503020000020004" pitchFamily="34" charset="-127"/>
                <a:ea typeface="Malgun Gothic" panose="020B0503020000020004" pitchFamily="34" charset="-127"/>
              </a:rPr>
              <a:t>Torsten Bell</a:t>
            </a:r>
          </a:p>
          <a:p>
            <a:pPr algn="ctr"/>
            <a:r>
              <a:rPr lang="en-GB" dirty="0">
                <a:solidFill>
                  <a:schemeClr val="bg1"/>
                </a:solidFill>
                <a:latin typeface="Malgun Gothic" panose="020B0503020000020004" pitchFamily="34" charset="-127"/>
                <a:ea typeface="Malgun Gothic" panose="020B0503020000020004" pitchFamily="34" charset="-127"/>
              </a:rPr>
              <a:t>Director of the </a:t>
            </a:r>
          </a:p>
          <a:p>
            <a:pPr algn="ctr"/>
            <a:r>
              <a:rPr lang="en-GB" dirty="0">
                <a:solidFill>
                  <a:schemeClr val="bg1"/>
                </a:solidFill>
                <a:latin typeface="Malgun Gothic" panose="020B0503020000020004" pitchFamily="34" charset="-127"/>
                <a:ea typeface="Malgun Gothic" panose="020B0503020000020004" pitchFamily="34" charset="-127"/>
              </a:rPr>
              <a:t>Resolution Foundation</a:t>
            </a:r>
            <a:endParaRPr lang="en-GB" b="0" i="0" dirty="0">
              <a:solidFill>
                <a:schemeClr val="bg1"/>
              </a:solidFill>
              <a:effectLst/>
              <a:latin typeface="Malgun Gothic" panose="020B0503020000020004" pitchFamily="34" charset="-127"/>
              <a:ea typeface="Malgun Gothic" panose="020B0503020000020004" pitchFamily="34" charset="-127"/>
            </a:endParaRPr>
          </a:p>
        </p:txBody>
      </p:sp>
      <p:pic>
        <p:nvPicPr>
          <p:cNvPr id="10" name="Picture 2">
            <a:extLst>
              <a:ext uri="{FF2B5EF4-FFF2-40B4-BE49-F238E27FC236}">
                <a16:creationId xmlns:a16="http://schemas.microsoft.com/office/drawing/2014/main" id="{77ED80BA-AD5F-5335-68B5-BFF8D140CCC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9699740" y="-44498"/>
            <a:ext cx="2492260" cy="857852"/>
          </a:xfrm>
          <a:prstGeom prst="rect">
            <a:avLst/>
          </a:prstGeo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696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68000">
              <a:srgbClr val="AADBF2"/>
            </a:gs>
            <a:gs pos="100000">
              <a:schemeClr val="accent1">
                <a:lumMod val="5000"/>
                <a:lumOff val="95000"/>
              </a:schemeClr>
            </a:gs>
            <a:gs pos="14000">
              <a:schemeClr val="tx2">
                <a:lumMod val="75000"/>
                <a:lumOff val="2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2D9B9B4D-CDE4-E830-FCED-7A38E0149F5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83C0E3E-2263-F9D5-6A4B-A8CD56E8F5CF}"/>
              </a:ext>
            </a:extLst>
          </p:cNvPr>
          <p:cNvSpPr/>
          <p:nvPr/>
        </p:nvSpPr>
        <p:spPr>
          <a:xfrm>
            <a:off x="-846306" y="0"/>
            <a:ext cx="13180979" cy="813354"/>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latin typeface="Malgun Gothic" panose="020B0503020000020004" pitchFamily="34" charset="-127"/>
                <a:ea typeface="Malgun Gothic" panose="020B0503020000020004" pitchFamily="34" charset="-127"/>
              </a:rPr>
              <a:t>Social Work - Back to the future </a:t>
            </a:r>
          </a:p>
        </p:txBody>
      </p:sp>
      <p:sp>
        <p:nvSpPr>
          <p:cNvPr id="2" name="Rectangle: Rounded Corners 1">
            <a:extLst>
              <a:ext uri="{FF2B5EF4-FFF2-40B4-BE49-F238E27FC236}">
                <a16:creationId xmlns:a16="http://schemas.microsoft.com/office/drawing/2014/main" id="{86078D6A-6E57-6E27-4B61-15DD9F4B492B}"/>
              </a:ext>
            </a:extLst>
          </p:cNvPr>
          <p:cNvSpPr/>
          <p:nvPr/>
        </p:nvSpPr>
        <p:spPr>
          <a:xfrm>
            <a:off x="374197" y="1533525"/>
            <a:ext cx="11449050" cy="5324475"/>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BDB024D9-27EC-9F20-AEB5-EA2CEF404934}"/>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577031" y="1973369"/>
            <a:ext cx="3122665" cy="3122665"/>
          </a:xfrm>
          <a:prstGeom prst="rect">
            <a:avLst/>
          </a:prstGeom>
        </p:spPr>
      </p:pic>
      <p:sp>
        <p:nvSpPr>
          <p:cNvPr id="8" name="TextBox 7">
            <a:extLst>
              <a:ext uri="{FF2B5EF4-FFF2-40B4-BE49-F238E27FC236}">
                <a16:creationId xmlns:a16="http://schemas.microsoft.com/office/drawing/2014/main" id="{FEC5C0B0-F53D-8850-F44C-74998B6C0750}"/>
              </a:ext>
            </a:extLst>
          </p:cNvPr>
          <p:cNvSpPr txBox="1"/>
          <p:nvPr/>
        </p:nvSpPr>
        <p:spPr>
          <a:xfrm>
            <a:off x="4000501" y="6188578"/>
            <a:ext cx="7169108" cy="307777"/>
          </a:xfrm>
          <a:prstGeom prst="rect">
            <a:avLst/>
          </a:prstGeom>
          <a:noFill/>
          <a:ln>
            <a:noFill/>
          </a:ln>
        </p:spPr>
        <p:txBody>
          <a:bodyPr wrap="square" rtlCol="0">
            <a:spAutoFit/>
          </a:bodyPr>
          <a:lstStyle/>
          <a:p>
            <a:pPr algn="ctr"/>
            <a:r>
              <a:rPr lang="en-GB" sz="1400" dirty="0">
                <a:solidFill>
                  <a:schemeClr val="bg1"/>
                </a:solidFill>
                <a:latin typeface="Malgun Gothic" panose="020B0503020000020004" pitchFamily="34" charset="-127"/>
                <a:ea typeface="Malgun Gothic" panose="020B0503020000020004" pitchFamily="34" charset="-127"/>
              </a:rPr>
              <a:t>Web Article   —  Catastrophic Caps • Resolution Foundation   -   </a:t>
            </a:r>
            <a:r>
              <a:rPr lang="en-GB" sz="1400" b="1" i="0" dirty="0">
                <a:solidFill>
                  <a:schemeClr val="bg1"/>
                </a:solidFill>
                <a:effectLst/>
                <a:latin typeface="Malgun Gothic" panose="020B0503020000020004" pitchFamily="34" charset="-127"/>
                <a:ea typeface="Malgun Gothic" panose="020B0503020000020004" pitchFamily="34" charset="-127"/>
              </a:rPr>
              <a:t> January 2024</a:t>
            </a:r>
            <a:endParaRPr lang="en-GB" sz="1400" dirty="0">
              <a:solidFill>
                <a:schemeClr val="bg1"/>
              </a:solidFill>
              <a:latin typeface="Malgun Gothic" panose="020B0503020000020004" pitchFamily="34" charset="-127"/>
              <a:ea typeface="Malgun Gothic" panose="020B0503020000020004" pitchFamily="34" charset="-127"/>
            </a:endParaRPr>
          </a:p>
        </p:txBody>
      </p:sp>
      <p:pic>
        <p:nvPicPr>
          <p:cNvPr id="11" name="Picture 10">
            <a:extLst>
              <a:ext uri="{FF2B5EF4-FFF2-40B4-BE49-F238E27FC236}">
                <a16:creationId xmlns:a16="http://schemas.microsoft.com/office/drawing/2014/main" id="{D75281CB-2BF2-DF7D-5A34-9EC0901C3D36}"/>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4000501" y="1954064"/>
            <a:ext cx="7169108" cy="3941456"/>
          </a:xfrm>
          <a:prstGeom prst="rect">
            <a:avLst/>
          </a:prstGeom>
        </p:spPr>
      </p:pic>
      <p:pic>
        <p:nvPicPr>
          <p:cNvPr id="9" name="Picture 2">
            <a:extLst>
              <a:ext uri="{FF2B5EF4-FFF2-40B4-BE49-F238E27FC236}">
                <a16:creationId xmlns:a16="http://schemas.microsoft.com/office/drawing/2014/main" id="{DF8F0289-D102-390B-71A7-7C9A8DA6975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bwMode="auto">
          <a:xfrm>
            <a:off x="9699740" y="25236"/>
            <a:ext cx="2492260" cy="813354"/>
          </a:xfrm>
          <a:prstGeom prst="rect">
            <a:avLst/>
          </a:prstGeo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FD90350-A646-4808-B738-B64FD47FBD97}"/>
              </a:ext>
            </a:extLst>
          </p:cNvPr>
          <p:cNvSpPr txBox="1"/>
          <p:nvPr/>
        </p:nvSpPr>
        <p:spPr>
          <a:xfrm>
            <a:off x="670300" y="5265248"/>
            <a:ext cx="3034098" cy="923330"/>
          </a:xfrm>
          <a:prstGeom prst="rect">
            <a:avLst/>
          </a:prstGeom>
          <a:noFill/>
        </p:spPr>
        <p:txBody>
          <a:bodyPr wrap="square" rtlCol="0">
            <a:spAutoFit/>
          </a:bodyPr>
          <a:lstStyle/>
          <a:p>
            <a:pPr algn="ctr"/>
            <a:r>
              <a:rPr lang="en-GB" b="0" i="0" dirty="0">
                <a:solidFill>
                  <a:schemeClr val="bg1"/>
                </a:solidFill>
                <a:effectLst/>
                <a:latin typeface="Malgun Gothic" panose="020B0503020000020004" pitchFamily="34" charset="-127"/>
                <a:ea typeface="Malgun Gothic" panose="020B0503020000020004" pitchFamily="34" charset="-127"/>
              </a:rPr>
              <a:t>Torsten Bell</a:t>
            </a:r>
          </a:p>
          <a:p>
            <a:pPr algn="ctr"/>
            <a:r>
              <a:rPr lang="en-GB" dirty="0">
                <a:solidFill>
                  <a:schemeClr val="bg1"/>
                </a:solidFill>
                <a:latin typeface="Malgun Gothic" panose="020B0503020000020004" pitchFamily="34" charset="-127"/>
                <a:ea typeface="Malgun Gothic" panose="020B0503020000020004" pitchFamily="34" charset="-127"/>
              </a:rPr>
              <a:t>Director of the </a:t>
            </a:r>
          </a:p>
          <a:p>
            <a:pPr algn="ctr"/>
            <a:r>
              <a:rPr lang="en-GB" dirty="0">
                <a:solidFill>
                  <a:schemeClr val="bg1"/>
                </a:solidFill>
                <a:latin typeface="Malgun Gothic" panose="020B0503020000020004" pitchFamily="34" charset="-127"/>
                <a:ea typeface="Malgun Gothic" panose="020B0503020000020004" pitchFamily="34" charset="-127"/>
              </a:rPr>
              <a:t>Resolution Foundation</a:t>
            </a:r>
            <a:endParaRPr lang="en-GB" b="0" i="0" dirty="0">
              <a:solidFill>
                <a:schemeClr val="bg1"/>
              </a:solidFill>
              <a:effectLst/>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2309667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68000">
              <a:srgbClr val="AADBF2"/>
            </a:gs>
            <a:gs pos="100000">
              <a:schemeClr val="accent1">
                <a:lumMod val="5000"/>
                <a:lumOff val="95000"/>
              </a:schemeClr>
            </a:gs>
            <a:gs pos="14000">
              <a:schemeClr val="tx2">
                <a:lumMod val="75000"/>
                <a:lumOff val="2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FE9497B1-3ECA-673D-4C50-D56724DD55B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BA79A8B-DDD8-6439-89AD-36C43E75BB57}"/>
              </a:ext>
            </a:extLst>
          </p:cNvPr>
          <p:cNvSpPr/>
          <p:nvPr/>
        </p:nvSpPr>
        <p:spPr>
          <a:xfrm>
            <a:off x="-846306" y="0"/>
            <a:ext cx="13180979" cy="813354"/>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latin typeface="Malgun Gothic" panose="020B0503020000020004" pitchFamily="34" charset="-127"/>
                <a:ea typeface="Malgun Gothic" panose="020B0503020000020004" pitchFamily="34" charset="-127"/>
              </a:rPr>
              <a:t>Social Work - Back to the future </a:t>
            </a:r>
          </a:p>
        </p:txBody>
      </p:sp>
      <p:grpSp>
        <p:nvGrpSpPr>
          <p:cNvPr id="9" name="Group 8">
            <a:extLst>
              <a:ext uri="{FF2B5EF4-FFF2-40B4-BE49-F238E27FC236}">
                <a16:creationId xmlns:a16="http://schemas.microsoft.com/office/drawing/2014/main" id="{7B28F741-DEDE-7238-0426-8DA84BA0609B}"/>
              </a:ext>
            </a:extLst>
          </p:cNvPr>
          <p:cNvGrpSpPr/>
          <p:nvPr/>
        </p:nvGrpSpPr>
        <p:grpSpPr>
          <a:xfrm>
            <a:off x="371475" y="1399470"/>
            <a:ext cx="11449050" cy="5324475"/>
            <a:chOff x="371475" y="1399470"/>
            <a:chExt cx="11449050" cy="5324475"/>
          </a:xfrm>
        </p:grpSpPr>
        <p:sp>
          <p:nvSpPr>
            <p:cNvPr id="2" name="Rectangle: Rounded Corners 1">
              <a:extLst>
                <a:ext uri="{FF2B5EF4-FFF2-40B4-BE49-F238E27FC236}">
                  <a16:creationId xmlns:a16="http://schemas.microsoft.com/office/drawing/2014/main" id="{374375D2-B511-C6E6-E3EC-1DEAB9AA6A52}"/>
                </a:ext>
              </a:extLst>
            </p:cNvPr>
            <p:cNvSpPr/>
            <p:nvPr/>
          </p:nvSpPr>
          <p:spPr>
            <a:xfrm>
              <a:off x="371475" y="1399470"/>
              <a:ext cx="11449050" cy="5324475"/>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A2688A78-4A25-B1EE-C20A-E22AB6EEDF8F}"/>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661147" y="1708808"/>
              <a:ext cx="2886899" cy="3910107"/>
            </a:xfrm>
            <a:prstGeom prst="rect">
              <a:avLst/>
            </a:prstGeom>
          </p:spPr>
        </p:pic>
        <p:sp>
          <p:nvSpPr>
            <p:cNvPr id="8" name="TextBox 7">
              <a:extLst>
                <a:ext uri="{FF2B5EF4-FFF2-40B4-BE49-F238E27FC236}">
                  <a16:creationId xmlns:a16="http://schemas.microsoft.com/office/drawing/2014/main" id="{1BE8D8C5-3BE0-43EF-60D1-32181B2C3AF9}"/>
                </a:ext>
              </a:extLst>
            </p:cNvPr>
            <p:cNvSpPr txBox="1"/>
            <p:nvPr/>
          </p:nvSpPr>
          <p:spPr>
            <a:xfrm>
              <a:off x="3706466" y="1708808"/>
              <a:ext cx="7955638" cy="4403770"/>
            </a:xfrm>
            <a:prstGeom prst="rect">
              <a:avLst/>
            </a:prstGeom>
            <a:noFill/>
          </p:spPr>
          <p:txBody>
            <a:bodyPr wrap="square" rtlCol="0">
              <a:spAutoFit/>
            </a:bodyPr>
            <a:lstStyle/>
            <a:p>
              <a:pPr>
                <a:lnSpc>
                  <a:spcPct val="107000"/>
                </a:lnSpc>
                <a:spcAft>
                  <a:spcPts val="800"/>
                </a:spcAft>
                <a:buNone/>
              </a:pPr>
              <a:r>
                <a:rPr lang="en-GB" dirty="0">
                  <a:solidFill>
                    <a:schemeClr val="bg1"/>
                  </a:solidFill>
                  <a:latin typeface="Malgun Gothic" panose="020B0503020000020004" pitchFamily="34" charset="-127"/>
                  <a:ea typeface="Malgun Gothic" panose="020B0503020000020004" pitchFamily="34" charset="-127"/>
                </a:rPr>
                <a:t> “</a:t>
              </a:r>
              <a:r>
                <a:rPr lang="en-GB"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rPr>
                <a:t>I met a small boy in the street one day and we walked along together.</a:t>
              </a:r>
              <a:endParaRPr lang="en-GB" dirty="0">
                <a:solidFill>
                  <a:schemeClr val="bg1"/>
                </a:solidFill>
                <a:latin typeface="Malgun Gothic" panose="020B0503020000020004" pitchFamily="34" charset="-127"/>
                <a:ea typeface="Malgun Gothic" panose="020B0503020000020004" pitchFamily="34" charset="-127"/>
                <a:cs typeface="Times New Roman" panose="02020603050405020304" pitchFamily="18" charset="0"/>
              </a:endParaRPr>
            </a:p>
            <a:p>
              <a:pPr algn="ctr">
                <a:lnSpc>
                  <a:spcPct val="107000"/>
                </a:lnSpc>
                <a:spcAft>
                  <a:spcPts val="800"/>
                </a:spcAft>
                <a:buNone/>
              </a:pPr>
              <a:endParaRPr lang="en-GB" sz="2400"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endParaRPr>
            </a:p>
            <a:p>
              <a:pPr algn="ctr">
                <a:lnSpc>
                  <a:spcPct val="107000"/>
                </a:lnSpc>
                <a:spcAft>
                  <a:spcPts val="800"/>
                </a:spcAft>
                <a:buNone/>
              </a:pPr>
              <a:r>
                <a:rPr lang="en-GB" sz="2000"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rPr>
                <a:t>“Where are you off to?” said he. </a:t>
              </a:r>
            </a:p>
            <a:p>
              <a:pPr algn="ctr">
                <a:lnSpc>
                  <a:spcPct val="107000"/>
                </a:lnSpc>
                <a:spcAft>
                  <a:spcPts val="800"/>
                </a:spcAft>
                <a:buNone/>
              </a:pPr>
              <a:endParaRPr lang="en-GB" sz="2000"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endParaRPr>
            </a:p>
            <a:p>
              <a:pPr algn="ctr">
                <a:lnSpc>
                  <a:spcPct val="107000"/>
                </a:lnSpc>
                <a:spcAft>
                  <a:spcPts val="800"/>
                </a:spcAft>
                <a:buNone/>
              </a:pPr>
              <a:r>
                <a:rPr lang="en-GB" sz="2000"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rPr>
                <a:t>“I'm going home to tea”, said I</a:t>
              </a:r>
              <a:r>
                <a:rPr lang="en-GB" sz="2000" dirty="0">
                  <a:solidFill>
                    <a:schemeClr val="bg1"/>
                  </a:solidFill>
                  <a:latin typeface="Malgun Gothic" panose="020B0503020000020004" pitchFamily="34" charset="-127"/>
                  <a:ea typeface="Malgun Gothic" panose="020B0503020000020004" pitchFamily="34" charset="-127"/>
                  <a:cs typeface="Times New Roman" panose="02020603050405020304" pitchFamily="18" charset="0"/>
                </a:rPr>
                <a:t>. </a:t>
              </a:r>
            </a:p>
            <a:p>
              <a:pPr algn="ctr">
                <a:lnSpc>
                  <a:spcPct val="107000"/>
                </a:lnSpc>
                <a:spcAft>
                  <a:spcPts val="800"/>
                </a:spcAft>
                <a:buNone/>
              </a:pPr>
              <a:endParaRPr lang="en-GB" sz="2000"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endParaRPr>
            </a:p>
            <a:p>
              <a:pPr algn="ctr">
                <a:lnSpc>
                  <a:spcPct val="107000"/>
                </a:lnSpc>
                <a:spcAft>
                  <a:spcPts val="800"/>
                </a:spcAft>
                <a:buNone/>
              </a:pPr>
              <a:r>
                <a:rPr lang="en-GB" sz="2000"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rPr>
                <a:t>“Oh, I'm going home to see if there is any tea”, was his reply”</a:t>
              </a:r>
            </a:p>
            <a:p>
              <a:pPr algn="ctr">
                <a:lnSpc>
                  <a:spcPct val="107000"/>
                </a:lnSpc>
                <a:spcAft>
                  <a:spcPts val="800"/>
                </a:spcAft>
                <a:buNone/>
              </a:pPr>
              <a:endParaRPr lang="en-GB" sz="1600"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endParaRPr>
            </a:p>
            <a:p>
              <a:pPr>
                <a:lnSpc>
                  <a:spcPct val="107000"/>
                </a:lnSpc>
                <a:spcAft>
                  <a:spcPts val="800"/>
                </a:spcAft>
              </a:pPr>
              <a:r>
                <a:rPr lang="en-GB"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rPr>
                <a:t>...  “It is well to keep clearly in mind, if you are one of those to whom meal-times come with almost monotonous regularity, that to others there is the question always present where tomorrow's dinner to come from?”</a:t>
              </a:r>
            </a:p>
          </p:txBody>
        </p:sp>
      </p:grpSp>
      <p:pic>
        <p:nvPicPr>
          <p:cNvPr id="3" name="Picture 2">
            <a:extLst>
              <a:ext uri="{FF2B5EF4-FFF2-40B4-BE49-F238E27FC236}">
                <a16:creationId xmlns:a16="http://schemas.microsoft.com/office/drawing/2014/main" id="{085E77BF-E0C0-5369-A5B7-F54BB36CE78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9699740" y="-25236"/>
            <a:ext cx="2492260" cy="838590"/>
          </a:xfrm>
          <a:prstGeom prst="rect">
            <a:avLst/>
          </a:prstGeo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648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68000">
              <a:srgbClr val="AADBF2"/>
            </a:gs>
            <a:gs pos="100000">
              <a:schemeClr val="accent1">
                <a:lumMod val="5000"/>
                <a:lumOff val="95000"/>
              </a:schemeClr>
            </a:gs>
            <a:gs pos="14000">
              <a:schemeClr val="tx2">
                <a:lumMod val="75000"/>
                <a:lumOff val="2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2D9B9B4D-CDE4-E830-FCED-7A38E0149F5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83C0E3E-2263-F9D5-6A4B-A8CD56E8F5CF}"/>
              </a:ext>
            </a:extLst>
          </p:cNvPr>
          <p:cNvSpPr/>
          <p:nvPr/>
        </p:nvSpPr>
        <p:spPr>
          <a:xfrm>
            <a:off x="-846306" y="0"/>
            <a:ext cx="13180979" cy="813354"/>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latin typeface="Malgun Gothic" panose="020B0503020000020004" pitchFamily="34" charset="-127"/>
                <a:ea typeface="Malgun Gothic" panose="020B0503020000020004" pitchFamily="34" charset="-127"/>
              </a:rPr>
              <a:t>Social Work - Back to the future </a:t>
            </a:r>
          </a:p>
        </p:txBody>
      </p:sp>
      <p:sp>
        <p:nvSpPr>
          <p:cNvPr id="2" name="Rectangle: Rounded Corners 1">
            <a:extLst>
              <a:ext uri="{FF2B5EF4-FFF2-40B4-BE49-F238E27FC236}">
                <a16:creationId xmlns:a16="http://schemas.microsoft.com/office/drawing/2014/main" id="{86078D6A-6E57-6E27-4B61-15DD9F4B492B}"/>
              </a:ext>
            </a:extLst>
          </p:cNvPr>
          <p:cNvSpPr/>
          <p:nvPr/>
        </p:nvSpPr>
        <p:spPr>
          <a:xfrm>
            <a:off x="374197" y="1533525"/>
            <a:ext cx="11449050" cy="5324475"/>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FEC5C0B0-F53D-8850-F44C-74998B6C0750}"/>
              </a:ext>
            </a:extLst>
          </p:cNvPr>
          <p:cNvSpPr txBox="1"/>
          <p:nvPr/>
        </p:nvSpPr>
        <p:spPr>
          <a:xfrm>
            <a:off x="940227" y="6257886"/>
            <a:ext cx="10589164" cy="307777"/>
          </a:xfrm>
          <a:prstGeom prst="rect">
            <a:avLst/>
          </a:prstGeom>
          <a:noFill/>
          <a:ln>
            <a:noFill/>
          </a:ln>
        </p:spPr>
        <p:txBody>
          <a:bodyPr wrap="square" rtlCol="0">
            <a:spAutoFit/>
          </a:bodyPr>
          <a:lstStyle/>
          <a:p>
            <a:pPr algn="ctr"/>
            <a:r>
              <a:rPr lang="en-GB" sz="1400" dirty="0">
                <a:solidFill>
                  <a:schemeClr val="bg1"/>
                </a:solidFill>
                <a:latin typeface="Malgun Gothic" panose="020B0503020000020004" pitchFamily="34" charset="-127"/>
                <a:ea typeface="Malgun Gothic" panose="020B0503020000020004" pitchFamily="34" charset="-127"/>
              </a:rPr>
              <a:t>‘Starmer's missed milestone? The outlook for living standards at the Spring Statement’ --  JRF Briefing Notes March 2025</a:t>
            </a:r>
          </a:p>
        </p:txBody>
      </p:sp>
      <p:pic>
        <p:nvPicPr>
          <p:cNvPr id="11" name="Picture 10">
            <a:extLst>
              <a:ext uri="{FF2B5EF4-FFF2-40B4-BE49-F238E27FC236}">
                <a16:creationId xmlns:a16="http://schemas.microsoft.com/office/drawing/2014/main" id="{D75281CB-2BF2-DF7D-5A34-9EC0901C3D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556" y="1918211"/>
            <a:ext cx="6031102" cy="4108878"/>
          </a:xfrm>
          <a:prstGeom prst="rect">
            <a:avLst/>
          </a:prstGeom>
        </p:spPr>
      </p:pic>
      <p:sp>
        <p:nvSpPr>
          <p:cNvPr id="7" name="TextBox 6">
            <a:extLst>
              <a:ext uri="{FF2B5EF4-FFF2-40B4-BE49-F238E27FC236}">
                <a16:creationId xmlns:a16="http://schemas.microsoft.com/office/drawing/2014/main" id="{8DB30D30-573D-F822-0901-67A4AB611379}"/>
              </a:ext>
            </a:extLst>
          </p:cNvPr>
          <p:cNvSpPr txBox="1"/>
          <p:nvPr/>
        </p:nvSpPr>
        <p:spPr>
          <a:xfrm>
            <a:off x="6889283" y="1856318"/>
            <a:ext cx="4504936" cy="4154984"/>
          </a:xfrm>
          <a:prstGeom prst="rect">
            <a:avLst/>
          </a:prstGeom>
          <a:noFill/>
        </p:spPr>
        <p:txBody>
          <a:bodyPr wrap="square" rtlCol="0">
            <a:spAutoFit/>
          </a:bodyPr>
          <a:lstStyle/>
          <a:p>
            <a:r>
              <a:rPr lang="en-GB" sz="2400" dirty="0">
                <a:solidFill>
                  <a:schemeClr val="bg1"/>
                </a:solidFill>
                <a:latin typeface="Malgun Gothic" panose="020B0503020000020004" pitchFamily="34" charset="-127"/>
                <a:ea typeface="Malgun Gothic" panose="020B0503020000020004" pitchFamily="34" charset="-127"/>
              </a:rPr>
              <a:t>“Single-parent families have experienced deteriorating living standards, with disposable income 6% lower in 2025 than 2019. </a:t>
            </a:r>
          </a:p>
          <a:p>
            <a:endParaRPr lang="en-GB" sz="2400" dirty="0">
              <a:solidFill>
                <a:schemeClr val="bg1"/>
              </a:solidFill>
              <a:latin typeface="Malgun Gothic" panose="020B0503020000020004" pitchFamily="34" charset="-127"/>
              <a:ea typeface="Malgun Gothic" panose="020B0503020000020004" pitchFamily="34" charset="-127"/>
            </a:endParaRPr>
          </a:p>
          <a:p>
            <a:r>
              <a:rPr lang="en-GB" sz="2400" dirty="0">
                <a:solidFill>
                  <a:schemeClr val="bg1"/>
                </a:solidFill>
                <a:latin typeface="Malgun Gothic" panose="020B0503020000020004" pitchFamily="34" charset="-127"/>
                <a:ea typeface="Malgun Gothic" panose="020B0503020000020004" pitchFamily="34" charset="-127"/>
              </a:rPr>
              <a:t>This is set to continue, with single parent families forecast to have £1,100 less in disposable income in 2030 compared to 2025.”</a:t>
            </a:r>
            <a:endParaRPr lang="en-GB" sz="2400" b="0" i="0" dirty="0">
              <a:solidFill>
                <a:schemeClr val="bg1"/>
              </a:solidFill>
              <a:effectLst/>
              <a:latin typeface="Malgun Gothic" panose="020B0503020000020004" pitchFamily="34" charset="-127"/>
              <a:ea typeface="Malgun Gothic" panose="020B0503020000020004" pitchFamily="34" charset="-127"/>
            </a:endParaRPr>
          </a:p>
        </p:txBody>
      </p:sp>
      <p:pic>
        <p:nvPicPr>
          <p:cNvPr id="9" name="Picture 2">
            <a:extLst>
              <a:ext uri="{FF2B5EF4-FFF2-40B4-BE49-F238E27FC236}">
                <a16:creationId xmlns:a16="http://schemas.microsoft.com/office/drawing/2014/main" id="{DF8F0289-D102-390B-71A7-7C9A8DA6975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9699740" y="25236"/>
            <a:ext cx="2492260" cy="813354"/>
          </a:xfrm>
          <a:prstGeom prst="rect">
            <a:avLst/>
          </a:prstGeo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802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68000">
              <a:srgbClr val="AADBF2"/>
            </a:gs>
            <a:gs pos="100000">
              <a:schemeClr val="accent1">
                <a:lumMod val="5000"/>
                <a:lumOff val="95000"/>
              </a:schemeClr>
            </a:gs>
            <a:gs pos="14000">
              <a:schemeClr val="tx2">
                <a:lumMod val="75000"/>
                <a:lumOff val="2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2D9B9B4D-CDE4-E830-FCED-7A38E0149F5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83C0E3E-2263-F9D5-6A4B-A8CD56E8F5CF}"/>
              </a:ext>
            </a:extLst>
          </p:cNvPr>
          <p:cNvSpPr/>
          <p:nvPr/>
        </p:nvSpPr>
        <p:spPr>
          <a:xfrm>
            <a:off x="-846306" y="0"/>
            <a:ext cx="13180979" cy="813354"/>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latin typeface="Malgun Gothic" panose="020B0503020000020004" pitchFamily="34" charset="-127"/>
                <a:ea typeface="Malgun Gothic" panose="020B0503020000020004" pitchFamily="34" charset="-127"/>
              </a:rPr>
              <a:t>Social Work - Back to the future </a:t>
            </a:r>
          </a:p>
        </p:txBody>
      </p:sp>
      <p:sp>
        <p:nvSpPr>
          <p:cNvPr id="2" name="Rectangle: Rounded Corners 1">
            <a:extLst>
              <a:ext uri="{FF2B5EF4-FFF2-40B4-BE49-F238E27FC236}">
                <a16:creationId xmlns:a16="http://schemas.microsoft.com/office/drawing/2014/main" id="{86078D6A-6E57-6E27-4B61-15DD9F4B492B}"/>
              </a:ext>
            </a:extLst>
          </p:cNvPr>
          <p:cNvSpPr/>
          <p:nvPr/>
        </p:nvSpPr>
        <p:spPr>
          <a:xfrm>
            <a:off x="374197" y="1533525"/>
            <a:ext cx="11449050" cy="5324475"/>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FEC5C0B0-F53D-8850-F44C-74998B6C0750}"/>
              </a:ext>
            </a:extLst>
          </p:cNvPr>
          <p:cNvSpPr txBox="1"/>
          <p:nvPr/>
        </p:nvSpPr>
        <p:spPr>
          <a:xfrm>
            <a:off x="940227" y="6257886"/>
            <a:ext cx="10589164" cy="307777"/>
          </a:xfrm>
          <a:prstGeom prst="rect">
            <a:avLst/>
          </a:prstGeom>
          <a:noFill/>
          <a:ln>
            <a:noFill/>
          </a:ln>
        </p:spPr>
        <p:txBody>
          <a:bodyPr wrap="square" rtlCol="0">
            <a:spAutoFit/>
          </a:bodyPr>
          <a:lstStyle/>
          <a:p>
            <a:pPr algn="ctr"/>
            <a:r>
              <a:rPr lang="en-GB" sz="1400" dirty="0">
                <a:solidFill>
                  <a:schemeClr val="bg1"/>
                </a:solidFill>
                <a:latin typeface="Malgun Gothic" panose="020B0503020000020004" pitchFamily="34" charset="-127"/>
                <a:ea typeface="Malgun Gothic" panose="020B0503020000020004" pitchFamily="34" charset="-127"/>
              </a:rPr>
              <a:t>Economic and employment growth alone will not be enough to reduce poverty levels -- JRF January 2025</a:t>
            </a:r>
          </a:p>
        </p:txBody>
      </p:sp>
      <p:pic>
        <p:nvPicPr>
          <p:cNvPr id="11" name="Picture 10">
            <a:extLst>
              <a:ext uri="{FF2B5EF4-FFF2-40B4-BE49-F238E27FC236}">
                <a16:creationId xmlns:a16="http://schemas.microsoft.com/office/drawing/2014/main" id="{D75281CB-2BF2-DF7D-5A34-9EC0901C3D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555" y="1987826"/>
            <a:ext cx="5740699" cy="3900765"/>
          </a:xfrm>
          <a:prstGeom prst="rect">
            <a:avLst/>
          </a:prstGeom>
        </p:spPr>
      </p:pic>
      <p:sp>
        <p:nvSpPr>
          <p:cNvPr id="7" name="TextBox 6">
            <a:extLst>
              <a:ext uri="{FF2B5EF4-FFF2-40B4-BE49-F238E27FC236}">
                <a16:creationId xmlns:a16="http://schemas.microsoft.com/office/drawing/2014/main" id="{8DB30D30-573D-F822-0901-67A4AB611379}"/>
              </a:ext>
            </a:extLst>
          </p:cNvPr>
          <p:cNvSpPr txBox="1"/>
          <p:nvPr/>
        </p:nvSpPr>
        <p:spPr>
          <a:xfrm>
            <a:off x="6587134" y="1910547"/>
            <a:ext cx="4942257" cy="3970318"/>
          </a:xfrm>
          <a:prstGeom prst="rect">
            <a:avLst/>
          </a:prstGeom>
          <a:noFill/>
        </p:spPr>
        <p:txBody>
          <a:bodyPr wrap="square" rtlCol="0">
            <a:spAutoFit/>
          </a:bodyPr>
          <a:lstStyle/>
          <a:p>
            <a:r>
              <a:rPr lang="en-GB" dirty="0">
                <a:solidFill>
                  <a:schemeClr val="bg1"/>
                </a:solidFill>
                <a:latin typeface="Malgun Gothic" panose="020B0503020000020004" pitchFamily="34" charset="-127"/>
                <a:ea typeface="Malgun Gothic" panose="020B0503020000020004" pitchFamily="34" charset="-127"/>
              </a:rPr>
              <a:t>A study by Liverpool University, found that between 2015 and 2020 and controlling for employment rates, a 1% increase in child poverty in England was associated with 5 additional children entering care per 100,000. </a:t>
            </a:r>
          </a:p>
          <a:p>
            <a:pPr algn="r"/>
            <a:r>
              <a:rPr lang="en-GB" dirty="0">
                <a:solidFill>
                  <a:schemeClr val="bg1"/>
                </a:solidFill>
                <a:latin typeface="Malgun Gothic" panose="020B0503020000020004" pitchFamily="34" charset="-127"/>
                <a:ea typeface="Malgun Gothic" panose="020B0503020000020004" pitchFamily="34" charset="-127"/>
              </a:rPr>
              <a:t>(Bennett_et_al, 2021) </a:t>
            </a:r>
          </a:p>
          <a:p>
            <a:endParaRPr lang="en-GB" dirty="0">
              <a:solidFill>
                <a:schemeClr val="bg1"/>
              </a:solidFill>
              <a:latin typeface="Malgun Gothic" panose="020B0503020000020004" pitchFamily="34" charset="-127"/>
              <a:ea typeface="Malgun Gothic" panose="020B0503020000020004" pitchFamily="34" charset="-127"/>
            </a:endParaRPr>
          </a:p>
          <a:p>
            <a:r>
              <a:rPr lang="en-GB" dirty="0">
                <a:solidFill>
                  <a:schemeClr val="bg1"/>
                </a:solidFill>
                <a:latin typeface="Malgun Gothic" panose="020B0503020000020004" pitchFamily="34" charset="-127"/>
                <a:ea typeface="Malgun Gothic" panose="020B0503020000020004" pitchFamily="34" charset="-127"/>
              </a:rPr>
              <a:t>The Joseph Rowntree Foundation, estimates that child poverty in Wales could increase to over 34% by 2029</a:t>
            </a:r>
          </a:p>
          <a:p>
            <a:endParaRPr lang="en-GB" dirty="0">
              <a:solidFill>
                <a:schemeClr val="bg1"/>
              </a:solidFill>
              <a:latin typeface="Malgun Gothic" panose="020B0503020000020004" pitchFamily="34" charset="-127"/>
              <a:ea typeface="Malgun Gothic" panose="020B0503020000020004" pitchFamily="34" charset="-127"/>
            </a:endParaRPr>
          </a:p>
          <a:p>
            <a:r>
              <a:rPr lang="en-GB" dirty="0">
                <a:solidFill>
                  <a:schemeClr val="bg1"/>
                </a:solidFill>
                <a:latin typeface="Malgun Gothic" panose="020B0503020000020004" pitchFamily="34" charset="-127"/>
                <a:ea typeface="Malgun Gothic" panose="020B0503020000020004" pitchFamily="34" charset="-127"/>
              </a:rPr>
              <a:t>So for Wales, we could equate an additional 50+ children coming into state care given that projected 2% increase in Child Poverty. </a:t>
            </a:r>
            <a:endParaRPr lang="en-GB" sz="2400" dirty="0">
              <a:solidFill>
                <a:schemeClr val="bg1"/>
              </a:solidFill>
              <a:latin typeface="Malgun Gothic" panose="020B0503020000020004" pitchFamily="34" charset="-127"/>
              <a:ea typeface="Malgun Gothic" panose="020B0503020000020004" pitchFamily="34" charset="-127"/>
            </a:endParaRPr>
          </a:p>
        </p:txBody>
      </p:sp>
      <p:pic>
        <p:nvPicPr>
          <p:cNvPr id="9" name="Picture 2">
            <a:extLst>
              <a:ext uri="{FF2B5EF4-FFF2-40B4-BE49-F238E27FC236}">
                <a16:creationId xmlns:a16="http://schemas.microsoft.com/office/drawing/2014/main" id="{DF8F0289-D102-390B-71A7-7C9A8DA6975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9699740" y="25236"/>
            <a:ext cx="2492260" cy="813354"/>
          </a:xfrm>
          <a:prstGeom prst="rect">
            <a:avLst/>
          </a:prstGeo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055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68000">
              <a:srgbClr val="AADBF2"/>
            </a:gs>
            <a:gs pos="100000">
              <a:schemeClr val="accent1">
                <a:lumMod val="5000"/>
                <a:lumOff val="95000"/>
              </a:schemeClr>
            </a:gs>
            <a:gs pos="14000">
              <a:schemeClr val="tx2">
                <a:lumMod val="75000"/>
                <a:lumOff val="2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6219E735-86D3-62B7-D095-EBAD4A7C239C}"/>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804958C2-5D55-88E2-D4D6-FD01660B778A}"/>
              </a:ext>
            </a:extLst>
          </p:cNvPr>
          <p:cNvGrpSpPr/>
          <p:nvPr/>
        </p:nvGrpSpPr>
        <p:grpSpPr>
          <a:xfrm>
            <a:off x="-846306" y="-25236"/>
            <a:ext cx="13180979" cy="838590"/>
            <a:chOff x="8998" y="-2506077"/>
            <a:chExt cx="12192000" cy="1157187"/>
          </a:xfrm>
          <a:effectLst>
            <a:outerShdw blurRad="50800" dist="38100" dir="5400000" sx="111000" sy="111000" algn="t" rotWithShape="0">
              <a:schemeClr val="tx2">
                <a:lumMod val="90000"/>
                <a:lumOff val="10000"/>
                <a:alpha val="44000"/>
              </a:schemeClr>
            </a:outerShdw>
          </a:effectLst>
        </p:grpSpPr>
        <p:sp>
          <p:nvSpPr>
            <p:cNvPr id="5" name="Rectangle 4">
              <a:extLst>
                <a:ext uri="{FF2B5EF4-FFF2-40B4-BE49-F238E27FC236}">
                  <a16:creationId xmlns:a16="http://schemas.microsoft.com/office/drawing/2014/main" id="{372B43E0-015B-E910-90C3-08143098547D}"/>
                </a:ext>
              </a:extLst>
            </p:cNvPr>
            <p:cNvSpPr/>
            <p:nvPr/>
          </p:nvSpPr>
          <p:spPr>
            <a:xfrm>
              <a:off x="8998" y="-2471253"/>
              <a:ext cx="12192000" cy="112236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latin typeface="Malgun Gothic" panose="020B0503020000020004" pitchFamily="34" charset="-127"/>
                  <a:ea typeface="Malgun Gothic" panose="020B0503020000020004" pitchFamily="34" charset="-127"/>
                </a:rPr>
                <a:t>Social Work - Back to the future </a:t>
              </a:r>
            </a:p>
          </p:txBody>
        </p:sp>
        <p:pic>
          <p:nvPicPr>
            <p:cNvPr id="4" name="Picture 2">
              <a:extLst>
                <a:ext uri="{FF2B5EF4-FFF2-40B4-BE49-F238E27FC236}">
                  <a16:creationId xmlns:a16="http://schemas.microsoft.com/office/drawing/2014/main" id="{F5CD3987-BDA1-2FCE-9EA3-3BD045B582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9763766" y="-2506077"/>
              <a:ext cx="2305264" cy="1122363"/>
            </a:xfrm>
            <a:prstGeom prst="rect">
              <a:avLst/>
            </a:prstGeo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2" name="Rectangle: Rounded Corners 1">
            <a:extLst>
              <a:ext uri="{FF2B5EF4-FFF2-40B4-BE49-F238E27FC236}">
                <a16:creationId xmlns:a16="http://schemas.microsoft.com/office/drawing/2014/main" id="{4E8D80E0-3F9C-32A8-CB34-2646949D66D4}"/>
              </a:ext>
            </a:extLst>
          </p:cNvPr>
          <p:cNvSpPr/>
          <p:nvPr/>
        </p:nvSpPr>
        <p:spPr>
          <a:xfrm>
            <a:off x="371475" y="1389945"/>
            <a:ext cx="11449050" cy="5324475"/>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D53A77FD-97F3-A2D6-975B-BA9730F63F3D}"/>
              </a:ext>
            </a:extLst>
          </p:cNvPr>
          <p:cNvSpPr txBox="1"/>
          <p:nvPr/>
        </p:nvSpPr>
        <p:spPr>
          <a:xfrm>
            <a:off x="4015544" y="1921971"/>
            <a:ext cx="7205330" cy="4031873"/>
          </a:xfrm>
          <a:prstGeom prst="rect">
            <a:avLst/>
          </a:prstGeom>
          <a:noFill/>
        </p:spPr>
        <p:txBody>
          <a:bodyPr wrap="square" rtlCol="0">
            <a:spAutoFit/>
          </a:bodyPr>
          <a:lstStyle/>
          <a:p>
            <a:r>
              <a:rPr lang="en-GB" sz="3200" dirty="0">
                <a:solidFill>
                  <a:schemeClr val="bg1"/>
                </a:solidFill>
                <a:latin typeface="Malgun Gothic" panose="020B0503020000020004" pitchFamily="34" charset="-127"/>
                <a:ea typeface="Malgun Gothic" panose="020B0503020000020004" pitchFamily="34" charset="-127"/>
              </a:rPr>
              <a:t>Our practice has developed out of an  Outcome Focus model, that places  ‘What Matters Conversations’  at the heart of our practice.</a:t>
            </a:r>
          </a:p>
          <a:p>
            <a:br>
              <a:rPr lang="en-GB" sz="3200" dirty="0">
                <a:solidFill>
                  <a:schemeClr val="bg1"/>
                </a:solidFill>
                <a:latin typeface="Malgun Gothic" panose="020B0503020000020004" pitchFamily="34" charset="-127"/>
                <a:ea typeface="Malgun Gothic" panose="020B0503020000020004" pitchFamily="34" charset="-127"/>
              </a:rPr>
            </a:br>
            <a:r>
              <a:rPr lang="en-GB" sz="3200" dirty="0">
                <a:solidFill>
                  <a:schemeClr val="bg1"/>
                </a:solidFill>
                <a:latin typeface="Malgun Gothic" panose="020B0503020000020004" pitchFamily="34" charset="-127"/>
                <a:ea typeface="Malgun Gothic" panose="020B0503020000020004" pitchFamily="34" charset="-127"/>
              </a:rPr>
              <a:t>Our focus is about partnership working with families through a Child in Need approach. </a:t>
            </a:r>
            <a:endParaRPr lang="en-GB" sz="3600" dirty="0">
              <a:solidFill>
                <a:schemeClr val="bg1"/>
              </a:solidFill>
              <a:latin typeface="Malgun Gothic" panose="020B0503020000020004" pitchFamily="34" charset="-127"/>
              <a:ea typeface="Malgun Gothic" panose="020B0503020000020004" pitchFamily="34" charset="-127"/>
            </a:endParaRPr>
          </a:p>
        </p:txBody>
      </p:sp>
      <p:pic>
        <p:nvPicPr>
          <p:cNvPr id="10" name="Picture 9">
            <a:extLst>
              <a:ext uri="{FF2B5EF4-FFF2-40B4-BE49-F238E27FC236}">
                <a16:creationId xmlns:a16="http://schemas.microsoft.com/office/drawing/2014/main" id="{E35C779E-EB55-5871-EF54-50CEFD001D9F}"/>
              </a:ext>
            </a:extLst>
          </p:cNvPr>
          <p:cNvPicPr>
            <a:picLocks noChangeAspect="1"/>
          </p:cNvPicPr>
          <p:nvPr/>
        </p:nvPicPr>
        <p:blipFill>
          <a:blip r:embed="rId4"/>
          <a:stretch>
            <a:fillRect/>
          </a:stretch>
        </p:blipFill>
        <p:spPr>
          <a:xfrm>
            <a:off x="651748" y="2105161"/>
            <a:ext cx="3083523" cy="2353425"/>
          </a:xfrm>
          <a:prstGeom prst="rect">
            <a:avLst/>
          </a:prstGeom>
        </p:spPr>
      </p:pic>
    </p:spTree>
    <p:extLst>
      <p:ext uri="{BB962C8B-B14F-4D97-AF65-F5344CB8AC3E}">
        <p14:creationId xmlns:p14="http://schemas.microsoft.com/office/powerpoint/2010/main" val="1220713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68000">
              <a:srgbClr val="AADBF2"/>
            </a:gs>
            <a:gs pos="100000">
              <a:schemeClr val="accent1">
                <a:lumMod val="5000"/>
                <a:lumOff val="95000"/>
              </a:schemeClr>
            </a:gs>
            <a:gs pos="14000">
              <a:schemeClr val="tx2">
                <a:lumMod val="75000"/>
                <a:lumOff val="2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318320C0-C12C-2D01-537E-215E102331D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AB967DA-AC7F-3C7C-47F7-4B5296826812}"/>
              </a:ext>
            </a:extLst>
          </p:cNvPr>
          <p:cNvSpPr/>
          <p:nvPr/>
        </p:nvSpPr>
        <p:spPr>
          <a:xfrm>
            <a:off x="-846306" y="0"/>
            <a:ext cx="13180979" cy="813354"/>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latin typeface="Malgun Gothic" panose="020B0503020000020004" pitchFamily="34" charset="-127"/>
                <a:ea typeface="Malgun Gothic" panose="020B0503020000020004" pitchFamily="34" charset="-127"/>
              </a:rPr>
              <a:t>Social Work - Back to the future </a:t>
            </a:r>
          </a:p>
        </p:txBody>
      </p:sp>
      <p:sp>
        <p:nvSpPr>
          <p:cNvPr id="2" name="Rectangle: Rounded Corners 1">
            <a:extLst>
              <a:ext uri="{FF2B5EF4-FFF2-40B4-BE49-F238E27FC236}">
                <a16:creationId xmlns:a16="http://schemas.microsoft.com/office/drawing/2014/main" id="{4BABEB68-65E7-B1E7-A62E-198A059B9EEA}"/>
              </a:ext>
            </a:extLst>
          </p:cNvPr>
          <p:cNvSpPr/>
          <p:nvPr/>
        </p:nvSpPr>
        <p:spPr>
          <a:xfrm>
            <a:off x="325386" y="1434874"/>
            <a:ext cx="11449050" cy="5324475"/>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CA7F5E36-AA04-CC1B-F4B2-1FEA620A24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3942" y="1742124"/>
            <a:ext cx="5696378" cy="3972876"/>
          </a:xfrm>
          <a:prstGeom prst="rect">
            <a:avLst/>
          </a:prstGeom>
        </p:spPr>
      </p:pic>
      <p:sp>
        <p:nvSpPr>
          <p:cNvPr id="7" name="TextBox 6">
            <a:extLst>
              <a:ext uri="{FF2B5EF4-FFF2-40B4-BE49-F238E27FC236}">
                <a16:creationId xmlns:a16="http://schemas.microsoft.com/office/drawing/2014/main" id="{AD283245-4EF3-A25C-61AD-C8F0E102EAFA}"/>
              </a:ext>
            </a:extLst>
          </p:cNvPr>
          <p:cNvSpPr txBox="1"/>
          <p:nvPr/>
        </p:nvSpPr>
        <p:spPr>
          <a:xfrm>
            <a:off x="771525" y="5945708"/>
            <a:ext cx="10839450" cy="523220"/>
          </a:xfrm>
          <a:prstGeom prst="rect">
            <a:avLst/>
          </a:prstGeom>
          <a:noFill/>
        </p:spPr>
        <p:txBody>
          <a:bodyPr wrap="square" rtlCol="0">
            <a:spAutoFit/>
          </a:bodyPr>
          <a:lstStyle/>
          <a:p>
            <a:pPr algn="ctr"/>
            <a:r>
              <a:rPr lang="en-GB" sz="1400" dirty="0">
                <a:solidFill>
                  <a:schemeClr val="bg1"/>
                </a:solidFill>
                <a:latin typeface="Malgun Gothic" panose="020B0503020000020004" pitchFamily="34" charset="-127"/>
                <a:ea typeface="Malgun Gothic" panose="020B0503020000020004" pitchFamily="34" charset="-127"/>
              </a:rPr>
              <a:t>Bilson, A., Featherstone, B., Martin, K., (2017) How child protection’s ‘investigative turn’ impacts on poor and deprived communities.  Family Law 47: 316-319</a:t>
            </a:r>
          </a:p>
        </p:txBody>
      </p:sp>
      <p:sp>
        <p:nvSpPr>
          <p:cNvPr id="9" name="TextBox 8">
            <a:extLst>
              <a:ext uri="{FF2B5EF4-FFF2-40B4-BE49-F238E27FC236}">
                <a16:creationId xmlns:a16="http://schemas.microsoft.com/office/drawing/2014/main" id="{8687B7D5-AAED-9BA7-94CB-A0383EFFC6D7}"/>
              </a:ext>
            </a:extLst>
          </p:cNvPr>
          <p:cNvSpPr txBox="1"/>
          <p:nvPr/>
        </p:nvSpPr>
        <p:spPr>
          <a:xfrm>
            <a:off x="6444555" y="1729807"/>
            <a:ext cx="4785419" cy="3693319"/>
          </a:xfrm>
          <a:prstGeom prst="rect">
            <a:avLst/>
          </a:prstGeom>
          <a:noFill/>
        </p:spPr>
        <p:txBody>
          <a:bodyPr wrap="square" rtlCol="0">
            <a:spAutoFit/>
          </a:bodyPr>
          <a:lstStyle/>
          <a:p>
            <a:r>
              <a:rPr lang="en-GB" dirty="0">
                <a:solidFill>
                  <a:schemeClr val="bg1"/>
                </a:solidFill>
                <a:latin typeface="Malgun Gothic" panose="020B0503020000020004" pitchFamily="34" charset="-127"/>
                <a:ea typeface="Malgun Gothic" panose="020B0503020000020004" pitchFamily="34" charset="-127"/>
              </a:rPr>
              <a:t>“A large proportion of children in the most deprived communities will be involved with children’s social care and that many children will have been suspected of being neglected or abused before the age of five. </a:t>
            </a:r>
          </a:p>
          <a:p>
            <a:endParaRPr lang="en-GB" dirty="0">
              <a:solidFill>
                <a:schemeClr val="bg1"/>
              </a:solidFill>
              <a:latin typeface="Malgun Gothic" panose="020B0503020000020004" pitchFamily="34" charset="-127"/>
              <a:ea typeface="Malgun Gothic" panose="020B0503020000020004" pitchFamily="34" charset="-127"/>
            </a:endParaRPr>
          </a:p>
          <a:p>
            <a:r>
              <a:rPr lang="en-GB" dirty="0">
                <a:solidFill>
                  <a:schemeClr val="bg1"/>
                </a:solidFill>
                <a:latin typeface="Malgun Gothic" panose="020B0503020000020004" pitchFamily="34" charset="-127"/>
                <a:ea typeface="Malgun Gothic" panose="020B0503020000020004" pitchFamily="34" charset="-127"/>
              </a:rPr>
              <a:t>Since over half of all referrals and investigations concern children over this age the numbers drawn into the system before the age of 18 will be much higher. This level of investigation in deprived communities is of concern for many reasons.” </a:t>
            </a:r>
          </a:p>
        </p:txBody>
      </p:sp>
      <p:pic>
        <p:nvPicPr>
          <p:cNvPr id="8" name="Picture 2">
            <a:extLst>
              <a:ext uri="{FF2B5EF4-FFF2-40B4-BE49-F238E27FC236}">
                <a16:creationId xmlns:a16="http://schemas.microsoft.com/office/drawing/2014/main" id="{A33A5C07-3090-E304-C238-4F2DEDB153B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9699740" y="0"/>
            <a:ext cx="2492260" cy="813354"/>
          </a:xfrm>
          <a:prstGeom prst="rect">
            <a:avLst/>
          </a:prstGeo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511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68000">
              <a:srgbClr val="AADBF2"/>
            </a:gs>
            <a:gs pos="100000">
              <a:schemeClr val="accent1">
                <a:lumMod val="5000"/>
                <a:lumOff val="95000"/>
              </a:schemeClr>
            </a:gs>
            <a:gs pos="14000">
              <a:schemeClr val="tx2">
                <a:lumMod val="75000"/>
                <a:lumOff val="2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0B2FAE35-C276-3425-3489-801EBC8604D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22B83FC-6E27-EFCA-DCA6-D3305F758AA2}"/>
              </a:ext>
            </a:extLst>
          </p:cNvPr>
          <p:cNvSpPr/>
          <p:nvPr/>
        </p:nvSpPr>
        <p:spPr>
          <a:xfrm>
            <a:off x="-846306" y="0"/>
            <a:ext cx="13180979" cy="813354"/>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latin typeface="Malgun Gothic" panose="020B0503020000020004" pitchFamily="34" charset="-127"/>
                <a:ea typeface="Malgun Gothic" panose="020B0503020000020004" pitchFamily="34" charset="-127"/>
              </a:rPr>
              <a:t>Social Work - Back to the future </a:t>
            </a:r>
          </a:p>
        </p:txBody>
      </p:sp>
      <p:sp>
        <p:nvSpPr>
          <p:cNvPr id="2" name="Rectangle: Rounded Corners 1">
            <a:extLst>
              <a:ext uri="{FF2B5EF4-FFF2-40B4-BE49-F238E27FC236}">
                <a16:creationId xmlns:a16="http://schemas.microsoft.com/office/drawing/2014/main" id="{6D259025-2A39-72E8-500E-95510CBB6435}"/>
              </a:ext>
            </a:extLst>
          </p:cNvPr>
          <p:cNvSpPr/>
          <p:nvPr/>
        </p:nvSpPr>
        <p:spPr>
          <a:xfrm>
            <a:off x="325386" y="1434874"/>
            <a:ext cx="11449050" cy="5324475"/>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9F2978A1-D2E1-7569-CFB0-01BB6080E5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 y="1747520"/>
            <a:ext cx="4105275" cy="4163166"/>
          </a:xfrm>
          <a:prstGeom prst="rect">
            <a:avLst/>
          </a:prstGeom>
        </p:spPr>
      </p:pic>
      <p:sp>
        <p:nvSpPr>
          <p:cNvPr id="7" name="TextBox 6">
            <a:extLst>
              <a:ext uri="{FF2B5EF4-FFF2-40B4-BE49-F238E27FC236}">
                <a16:creationId xmlns:a16="http://schemas.microsoft.com/office/drawing/2014/main" id="{E8A981EE-C9CA-5DA1-50EA-0E7A53792997}"/>
              </a:ext>
            </a:extLst>
          </p:cNvPr>
          <p:cNvSpPr txBox="1"/>
          <p:nvPr/>
        </p:nvSpPr>
        <p:spPr>
          <a:xfrm>
            <a:off x="676275" y="6181129"/>
            <a:ext cx="10839450" cy="307777"/>
          </a:xfrm>
          <a:prstGeom prst="rect">
            <a:avLst/>
          </a:prstGeom>
          <a:noFill/>
        </p:spPr>
        <p:txBody>
          <a:bodyPr wrap="square" rtlCol="0">
            <a:spAutoFit/>
          </a:bodyPr>
          <a:lstStyle/>
          <a:p>
            <a:pPr algn="ctr"/>
            <a:r>
              <a:rPr lang="en-GB" sz="1400" dirty="0">
                <a:solidFill>
                  <a:schemeClr val="bg1"/>
                </a:solidFill>
                <a:latin typeface="Malgun Gothic" panose="020B0503020000020004" pitchFamily="34" charset="-127"/>
                <a:ea typeface="Malgun Gothic" panose="020B0503020000020004" pitchFamily="34" charset="-127"/>
              </a:rPr>
              <a:t>Paul Bywaters &amp; Guy Skinner-- The Relationship Between Poverty and Child Abuse and Neglect: New Evidence (2022)</a:t>
            </a:r>
          </a:p>
        </p:txBody>
      </p:sp>
      <p:sp>
        <p:nvSpPr>
          <p:cNvPr id="9" name="TextBox 8">
            <a:extLst>
              <a:ext uri="{FF2B5EF4-FFF2-40B4-BE49-F238E27FC236}">
                <a16:creationId xmlns:a16="http://schemas.microsoft.com/office/drawing/2014/main" id="{EC39AFBC-346E-BF7D-FFA4-0F21CF5F900C}"/>
              </a:ext>
            </a:extLst>
          </p:cNvPr>
          <p:cNvSpPr txBox="1"/>
          <p:nvPr/>
        </p:nvSpPr>
        <p:spPr>
          <a:xfrm>
            <a:off x="4814884" y="1611131"/>
            <a:ext cx="6381749" cy="4401205"/>
          </a:xfrm>
          <a:prstGeom prst="rect">
            <a:avLst/>
          </a:prstGeom>
          <a:noFill/>
        </p:spPr>
        <p:txBody>
          <a:bodyPr wrap="square" rtlCol="0">
            <a:spAutoFit/>
          </a:bodyPr>
          <a:lstStyle/>
          <a:p>
            <a:r>
              <a:rPr lang="en-GB" sz="2000" dirty="0">
                <a:solidFill>
                  <a:schemeClr val="bg1"/>
                </a:solidFill>
                <a:latin typeface="Malgun Gothic" panose="020B0503020000020004" pitchFamily="34" charset="-127"/>
                <a:ea typeface="Malgun Gothic" panose="020B0503020000020004" pitchFamily="34" charset="-127"/>
              </a:rPr>
              <a:t>“Child protection practitioners find it hard to incorporate ways of talking with families about complex and emotive issues surrounding poverty or to help families deal with or exit poverty.</a:t>
            </a:r>
          </a:p>
          <a:p>
            <a:r>
              <a:rPr lang="en-GB" sz="2000" dirty="0">
                <a:solidFill>
                  <a:schemeClr val="bg1"/>
                </a:solidFill>
                <a:latin typeface="Malgun Gothic" panose="020B0503020000020004" pitchFamily="34" charset="-127"/>
                <a:ea typeface="Malgun Gothic" panose="020B0503020000020004" pitchFamily="34" charset="-127"/>
              </a:rPr>
              <a:t>  </a:t>
            </a:r>
          </a:p>
          <a:p>
            <a:r>
              <a:rPr lang="en-GB" sz="2000" dirty="0">
                <a:solidFill>
                  <a:schemeClr val="bg1"/>
                </a:solidFill>
                <a:latin typeface="Malgun Gothic" panose="020B0503020000020004" pitchFamily="34" charset="-127"/>
                <a:ea typeface="Malgun Gothic" panose="020B0503020000020004" pitchFamily="34" charset="-127"/>
              </a:rPr>
              <a:t>Frequently, families’ socioeconomic status is not seen as core business, with agency priorities, structures and models of practice shown to be an obstacle to poverty aware practice. </a:t>
            </a:r>
          </a:p>
          <a:p>
            <a:endParaRPr lang="en-GB" sz="2000" dirty="0">
              <a:solidFill>
                <a:schemeClr val="bg1"/>
              </a:solidFill>
              <a:latin typeface="Malgun Gothic" panose="020B0503020000020004" pitchFamily="34" charset="-127"/>
              <a:ea typeface="Malgun Gothic" panose="020B0503020000020004" pitchFamily="34" charset="-127"/>
            </a:endParaRPr>
          </a:p>
          <a:p>
            <a:r>
              <a:rPr lang="en-GB" sz="2000" dirty="0">
                <a:solidFill>
                  <a:schemeClr val="bg1"/>
                </a:solidFill>
                <a:latin typeface="Malgun Gothic" panose="020B0503020000020004" pitchFamily="34" charset="-127"/>
                <a:ea typeface="Malgun Gothic" panose="020B0503020000020004" pitchFamily="34" charset="-127"/>
              </a:rPr>
              <a:t>As a result, parents too often feel a lack of recognition, that their concerns and priorities are not understood or heard, and view services as a source of threat rather than help”</a:t>
            </a:r>
          </a:p>
        </p:txBody>
      </p:sp>
      <p:pic>
        <p:nvPicPr>
          <p:cNvPr id="8" name="Picture 2">
            <a:extLst>
              <a:ext uri="{FF2B5EF4-FFF2-40B4-BE49-F238E27FC236}">
                <a16:creationId xmlns:a16="http://schemas.microsoft.com/office/drawing/2014/main" id="{C709221F-E83A-55AD-72A3-132DAFEFEE3D}"/>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bwMode="auto">
          <a:xfrm>
            <a:off x="9699740" y="25236"/>
            <a:ext cx="2492260" cy="762881"/>
          </a:xfrm>
          <a:prstGeom prst="rect">
            <a:avLst/>
          </a:prstGeo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165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68000">
              <a:srgbClr val="AADBF2"/>
            </a:gs>
            <a:gs pos="100000">
              <a:schemeClr val="accent1">
                <a:lumMod val="5000"/>
                <a:lumOff val="95000"/>
              </a:schemeClr>
            </a:gs>
            <a:gs pos="14000">
              <a:schemeClr val="tx2">
                <a:lumMod val="75000"/>
                <a:lumOff val="2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0B2FAE35-C276-3425-3489-801EBC8604D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22B83FC-6E27-EFCA-DCA6-D3305F758AA2}"/>
              </a:ext>
            </a:extLst>
          </p:cNvPr>
          <p:cNvSpPr/>
          <p:nvPr/>
        </p:nvSpPr>
        <p:spPr>
          <a:xfrm>
            <a:off x="-846306" y="0"/>
            <a:ext cx="13180979" cy="813354"/>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latin typeface="Malgun Gothic" panose="020B0503020000020004" pitchFamily="34" charset="-127"/>
                <a:ea typeface="Malgun Gothic" panose="020B0503020000020004" pitchFamily="34" charset="-127"/>
              </a:rPr>
              <a:t>Social Work - Back to the future </a:t>
            </a:r>
          </a:p>
        </p:txBody>
      </p:sp>
      <p:sp>
        <p:nvSpPr>
          <p:cNvPr id="2" name="Rectangle: Rounded Corners 1">
            <a:extLst>
              <a:ext uri="{FF2B5EF4-FFF2-40B4-BE49-F238E27FC236}">
                <a16:creationId xmlns:a16="http://schemas.microsoft.com/office/drawing/2014/main" id="{6D259025-2A39-72E8-500E-95510CBB6435}"/>
              </a:ext>
            </a:extLst>
          </p:cNvPr>
          <p:cNvSpPr/>
          <p:nvPr/>
        </p:nvSpPr>
        <p:spPr>
          <a:xfrm>
            <a:off x="325386" y="1434874"/>
            <a:ext cx="11449050" cy="5324475"/>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9F2978A1-D2E1-7569-CFB0-01BB6080E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430" y="2471654"/>
            <a:ext cx="3541797" cy="3254776"/>
          </a:xfrm>
          <a:prstGeom prst="rect">
            <a:avLst/>
          </a:prstGeom>
        </p:spPr>
      </p:pic>
      <p:sp>
        <p:nvSpPr>
          <p:cNvPr id="9" name="TextBox 8">
            <a:extLst>
              <a:ext uri="{FF2B5EF4-FFF2-40B4-BE49-F238E27FC236}">
                <a16:creationId xmlns:a16="http://schemas.microsoft.com/office/drawing/2014/main" id="{EC39AFBC-346E-BF7D-FFA4-0F21CF5F900C}"/>
              </a:ext>
            </a:extLst>
          </p:cNvPr>
          <p:cNvSpPr txBox="1"/>
          <p:nvPr/>
        </p:nvSpPr>
        <p:spPr>
          <a:xfrm>
            <a:off x="4217670" y="1614710"/>
            <a:ext cx="7556765" cy="4401205"/>
          </a:xfrm>
          <a:prstGeom prst="rect">
            <a:avLst/>
          </a:prstGeom>
          <a:noFill/>
        </p:spPr>
        <p:txBody>
          <a:bodyPr wrap="square" rtlCol="0">
            <a:spAutoFit/>
          </a:bodyPr>
          <a:lstStyle/>
          <a:p>
            <a:r>
              <a:rPr lang="en-GB" sz="2000" dirty="0">
                <a:solidFill>
                  <a:schemeClr val="bg1"/>
                </a:solidFill>
                <a:latin typeface="Malgun Gothic" panose="020B0503020000020004" pitchFamily="34" charset="-127"/>
                <a:ea typeface="Malgun Gothic" panose="020B0503020000020004" pitchFamily="34" charset="-127"/>
              </a:rPr>
              <a:t>$1,000 in early childhood PFD payments reduced total of all unsubstantiated maltreatment referrals by age three by 9.6%. and Substantiated referrals also drop by approximately 15%.  </a:t>
            </a:r>
            <a:r>
              <a:rPr lang="en-GB" sz="2000">
                <a:solidFill>
                  <a:schemeClr val="bg1"/>
                </a:solidFill>
                <a:latin typeface="Malgun Gothic" panose="020B0503020000020004" pitchFamily="34" charset="-127"/>
                <a:ea typeface="Malgun Gothic" panose="020B0503020000020004" pitchFamily="34" charset="-127"/>
              </a:rPr>
              <a:t>Specific physical </a:t>
            </a:r>
            <a:r>
              <a:rPr lang="en-GB" sz="2000" dirty="0">
                <a:solidFill>
                  <a:schemeClr val="bg1"/>
                </a:solidFill>
                <a:latin typeface="Malgun Gothic" panose="020B0503020000020004" pitchFamily="34" charset="-127"/>
                <a:ea typeface="Malgun Gothic" panose="020B0503020000020004" pitchFamily="34" charset="-127"/>
              </a:rPr>
              <a:t>abuse referral also dropped by around 25% and 30% respectively. </a:t>
            </a:r>
          </a:p>
          <a:p>
            <a:r>
              <a:rPr lang="en-GB" sz="2000" dirty="0">
                <a:solidFill>
                  <a:schemeClr val="bg1"/>
                </a:solidFill>
                <a:latin typeface="Malgun Gothic" panose="020B0503020000020004" pitchFamily="34" charset="-127"/>
                <a:ea typeface="Malgun Gothic" panose="020B0503020000020004" pitchFamily="34" charset="-127"/>
              </a:rPr>
              <a:t>Follow-up survey through to age of 5 year indicated a continued positive affect,  including greater family stability.  A further study on child mortality among children already involved with child welfare indicated a 30% decrease in mortality by age four.</a:t>
            </a:r>
          </a:p>
          <a:p>
            <a:r>
              <a:rPr lang="en-GB" sz="2000" dirty="0">
                <a:solidFill>
                  <a:schemeClr val="bg1"/>
                </a:solidFill>
                <a:latin typeface="Malgun Gothic" panose="020B0503020000020004" pitchFamily="34" charset="-127"/>
                <a:ea typeface="Malgun Gothic" panose="020B0503020000020004" pitchFamily="34" charset="-127"/>
              </a:rPr>
              <a:t>Calculations based on the Centres for Disease Control and Prevention estimates of the lifetime cost of  child abuse avoided at approximately $18.9 million, while the PFD payment cost was $4.5 million.</a:t>
            </a:r>
          </a:p>
        </p:txBody>
      </p:sp>
      <p:pic>
        <p:nvPicPr>
          <p:cNvPr id="8" name="Picture 2">
            <a:extLst>
              <a:ext uri="{FF2B5EF4-FFF2-40B4-BE49-F238E27FC236}">
                <a16:creationId xmlns:a16="http://schemas.microsoft.com/office/drawing/2014/main" id="{C709221F-E83A-55AD-72A3-132DAFEFEE3D}"/>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bwMode="auto">
          <a:xfrm>
            <a:off x="9699740" y="25236"/>
            <a:ext cx="2492260" cy="762881"/>
          </a:xfrm>
          <a:prstGeom prst="rect">
            <a:avLst/>
          </a:prstGeo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63590" y="1614710"/>
            <a:ext cx="2783476" cy="677108"/>
          </a:xfrm>
          <a:prstGeom prst="rect">
            <a:avLst/>
          </a:prstGeom>
          <a:noFill/>
        </p:spPr>
        <p:txBody>
          <a:bodyPr wrap="square" rtlCol="0">
            <a:spAutoFit/>
          </a:bodyPr>
          <a:lstStyle/>
          <a:p>
            <a:pPr algn="ctr"/>
            <a:r>
              <a:rPr lang="en-GB" dirty="0">
                <a:solidFill>
                  <a:schemeClr val="bg1"/>
                </a:solidFill>
                <a:latin typeface="Malgun Gothic" panose="020B0503020000020004" pitchFamily="34" charset="-127"/>
                <a:ea typeface="Malgun Gothic" panose="020B0503020000020004" pitchFamily="34" charset="-127"/>
              </a:rPr>
              <a:t>The Alaska Permanent Fund </a:t>
            </a:r>
            <a:r>
              <a:rPr lang="en-GB" sz="2000" dirty="0">
                <a:solidFill>
                  <a:schemeClr val="bg1"/>
                </a:solidFill>
                <a:latin typeface="Malgun Gothic" panose="020B0503020000020004" pitchFamily="34" charset="-127"/>
                <a:ea typeface="Malgun Gothic" panose="020B0503020000020004" pitchFamily="34" charset="-127"/>
              </a:rPr>
              <a:t>Dividend</a:t>
            </a:r>
            <a:r>
              <a:rPr lang="en-GB" dirty="0">
                <a:solidFill>
                  <a:schemeClr val="bg1"/>
                </a:solidFill>
                <a:latin typeface="Malgun Gothic" panose="020B0503020000020004" pitchFamily="34" charset="-127"/>
                <a:ea typeface="Malgun Gothic" panose="020B0503020000020004" pitchFamily="34" charset="-127"/>
              </a:rPr>
              <a:t> (PFD)</a:t>
            </a:r>
          </a:p>
        </p:txBody>
      </p:sp>
      <p:sp>
        <p:nvSpPr>
          <p:cNvPr id="6" name="TextBox 5"/>
          <p:cNvSpPr txBox="1"/>
          <p:nvPr/>
        </p:nvSpPr>
        <p:spPr>
          <a:xfrm>
            <a:off x="880832" y="6121647"/>
            <a:ext cx="10537371" cy="769441"/>
          </a:xfrm>
          <a:prstGeom prst="rect">
            <a:avLst/>
          </a:prstGeom>
          <a:noFill/>
        </p:spPr>
        <p:txBody>
          <a:bodyPr wrap="square" rtlCol="0">
            <a:spAutoFit/>
          </a:bodyPr>
          <a:lstStyle/>
          <a:p>
            <a:pPr algn="ctr"/>
            <a:r>
              <a:rPr lang="en-GB" sz="1400" dirty="0">
                <a:solidFill>
                  <a:schemeClr val="bg1"/>
                </a:solidFill>
                <a:latin typeface="Malgun Gothic" panose="020B0503020000020004" pitchFamily="34" charset="-127"/>
                <a:ea typeface="Malgun Gothic" panose="020B0503020000020004" pitchFamily="34" charset="-127"/>
              </a:rPr>
              <a:t> Effects of Universal and Unconditional Cash Transfers on Child Abuse and Neglect  --</a:t>
            </a:r>
          </a:p>
          <a:p>
            <a:pPr algn="ctr"/>
            <a:r>
              <a:rPr lang="en-GB" sz="1600" dirty="0">
                <a:solidFill>
                  <a:schemeClr val="bg1"/>
                </a:solidFill>
                <a:latin typeface="Malgun Gothic" panose="020B0503020000020004" pitchFamily="34" charset="-127"/>
                <a:ea typeface="Malgun Gothic" panose="020B0503020000020004" pitchFamily="34" charset="-127"/>
              </a:rPr>
              <a:t>Lindsey R. </a:t>
            </a:r>
            <a:r>
              <a:rPr lang="en-GB" sz="1600" dirty="0" err="1">
                <a:solidFill>
                  <a:schemeClr val="bg1"/>
                </a:solidFill>
                <a:latin typeface="Malgun Gothic" panose="020B0503020000020004" pitchFamily="34" charset="-127"/>
                <a:ea typeface="Malgun Gothic" panose="020B0503020000020004" pitchFamily="34" charset="-127"/>
              </a:rPr>
              <a:t>Bullinger</a:t>
            </a:r>
            <a:r>
              <a:rPr lang="en-GB" sz="1600" dirty="0">
                <a:solidFill>
                  <a:schemeClr val="bg1"/>
                </a:solidFill>
                <a:latin typeface="Malgun Gothic" panose="020B0503020000020004" pitchFamily="34" charset="-127"/>
                <a:ea typeface="Malgun Gothic" panose="020B0503020000020004" pitchFamily="34" charset="-127"/>
              </a:rPr>
              <a:t>, </a:t>
            </a:r>
            <a:r>
              <a:rPr lang="en-GB" sz="1600" dirty="0" err="1">
                <a:solidFill>
                  <a:schemeClr val="bg1"/>
                </a:solidFill>
                <a:latin typeface="Malgun Gothic" panose="020B0503020000020004" pitchFamily="34" charset="-127"/>
                <a:ea typeface="Malgun Gothic" panose="020B0503020000020004" pitchFamily="34" charset="-127"/>
              </a:rPr>
              <a:t>Analisa</a:t>
            </a:r>
            <a:r>
              <a:rPr lang="en-GB" sz="1600" dirty="0">
                <a:solidFill>
                  <a:schemeClr val="bg1"/>
                </a:solidFill>
                <a:latin typeface="Malgun Gothic" panose="020B0503020000020004" pitchFamily="34" charset="-127"/>
                <a:ea typeface="Malgun Gothic" panose="020B0503020000020004" pitchFamily="34" charset="-127"/>
              </a:rPr>
              <a:t> </a:t>
            </a:r>
            <a:r>
              <a:rPr lang="en-GB" sz="1600" dirty="0" err="1">
                <a:solidFill>
                  <a:schemeClr val="bg1"/>
                </a:solidFill>
                <a:latin typeface="Malgun Gothic" panose="020B0503020000020004" pitchFamily="34" charset="-127"/>
                <a:ea typeface="Malgun Gothic" panose="020B0503020000020004" pitchFamily="34" charset="-127"/>
              </a:rPr>
              <a:t>Packham</a:t>
            </a:r>
            <a:r>
              <a:rPr lang="en-GB" sz="1600" dirty="0">
                <a:solidFill>
                  <a:schemeClr val="bg1"/>
                </a:solidFill>
                <a:latin typeface="Malgun Gothic" panose="020B0503020000020004" pitchFamily="34" charset="-127"/>
                <a:ea typeface="Malgun Gothic" panose="020B0503020000020004" pitchFamily="34" charset="-127"/>
              </a:rPr>
              <a:t>, and Kerri M. </a:t>
            </a:r>
            <a:r>
              <a:rPr lang="en-GB" sz="1600" dirty="0" err="1">
                <a:solidFill>
                  <a:schemeClr val="bg1"/>
                </a:solidFill>
                <a:latin typeface="Malgun Gothic" panose="020B0503020000020004" pitchFamily="34" charset="-127"/>
                <a:ea typeface="Malgun Gothic" panose="020B0503020000020004" pitchFamily="34" charset="-127"/>
              </a:rPr>
              <a:t>Raissian</a:t>
            </a:r>
            <a:endParaRPr lang="en-GB" sz="1600" dirty="0">
              <a:solidFill>
                <a:schemeClr val="bg1"/>
              </a:solidFill>
              <a:latin typeface="Malgun Gothic" panose="020B0503020000020004" pitchFamily="34" charset="-127"/>
              <a:ea typeface="Malgun Gothic" panose="020B0503020000020004" pitchFamily="34" charset="-127"/>
            </a:endParaRPr>
          </a:p>
          <a:p>
            <a:pPr algn="ctr"/>
            <a:endParaRPr lang="en-GB" sz="1400" dirty="0">
              <a:solidFill>
                <a:schemeClr val="bg1"/>
              </a:solidFill>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35935684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68000">
              <a:srgbClr val="AADBF2"/>
            </a:gs>
            <a:gs pos="100000">
              <a:schemeClr val="accent1">
                <a:lumMod val="5000"/>
                <a:lumOff val="95000"/>
              </a:schemeClr>
            </a:gs>
            <a:gs pos="14000">
              <a:schemeClr val="tx2">
                <a:lumMod val="75000"/>
                <a:lumOff val="2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29051707-CABD-496E-8BD3-118E2D6B9C6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B782605-9B12-A4D8-27F0-BEF62BD3EED1}"/>
              </a:ext>
            </a:extLst>
          </p:cNvPr>
          <p:cNvSpPr/>
          <p:nvPr/>
        </p:nvSpPr>
        <p:spPr>
          <a:xfrm>
            <a:off x="-846306" y="0"/>
            <a:ext cx="13180979" cy="813354"/>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latin typeface="Malgun Gothic" panose="020B0503020000020004" pitchFamily="34" charset="-127"/>
                <a:ea typeface="Malgun Gothic" panose="020B0503020000020004" pitchFamily="34" charset="-127"/>
              </a:rPr>
              <a:t>Social Work - Back to the future </a:t>
            </a:r>
          </a:p>
        </p:txBody>
      </p:sp>
      <p:grpSp>
        <p:nvGrpSpPr>
          <p:cNvPr id="9" name="Group 8">
            <a:extLst>
              <a:ext uri="{FF2B5EF4-FFF2-40B4-BE49-F238E27FC236}">
                <a16:creationId xmlns:a16="http://schemas.microsoft.com/office/drawing/2014/main" id="{F7B05BA6-3265-D156-69F5-E2E904F49E93}"/>
              </a:ext>
            </a:extLst>
          </p:cNvPr>
          <p:cNvGrpSpPr/>
          <p:nvPr/>
        </p:nvGrpSpPr>
        <p:grpSpPr>
          <a:xfrm>
            <a:off x="304800" y="1380420"/>
            <a:ext cx="11449050" cy="5324475"/>
            <a:chOff x="304800" y="1380420"/>
            <a:chExt cx="11449050" cy="5324475"/>
          </a:xfrm>
        </p:grpSpPr>
        <p:sp>
          <p:nvSpPr>
            <p:cNvPr id="2" name="Rectangle: Rounded Corners 1">
              <a:extLst>
                <a:ext uri="{FF2B5EF4-FFF2-40B4-BE49-F238E27FC236}">
                  <a16:creationId xmlns:a16="http://schemas.microsoft.com/office/drawing/2014/main" id="{34240855-D62E-6851-1650-91E378C96986}"/>
                </a:ext>
              </a:extLst>
            </p:cNvPr>
            <p:cNvSpPr/>
            <p:nvPr/>
          </p:nvSpPr>
          <p:spPr>
            <a:xfrm>
              <a:off x="304800" y="1380420"/>
              <a:ext cx="11449050" cy="5324475"/>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43D6DF3D-FD71-0D9A-B8AE-57A248F6F234}"/>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619125" y="1903564"/>
              <a:ext cx="3150602" cy="3925735"/>
            </a:xfrm>
            <a:prstGeom prst="rect">
              <a:avLst/>
            </a:prstGeom>
          </p:spPr>
        </p:pic>
        <p:sp>
          <p:nvSpPr>
            <p:cNvPr id="8" name="TextBox 7">
              <a:extLst>
                <a:ext uri="{FF2B5EF4-FFF2-40B4-BE49-F238E27FC236}">
                  <a16:creationId xmlns:a16="http://schemas.microsoft.com/office/drawing/2014/main" id="{92FB0AEF-0D97-05E3-F965-0B97A65E1793}"/>
                </a:ext>
              </a:extLst>
            </p:cNvPr>
            <p:cNvSpPr txBox="1"/>
            <p:nvPr/>
          </p:nvSpPr>
          <p:spPr>
            <a:xfrm>
              <a:off x="3914385" y="1941006"/>
              <a:ext cx="7362825" cy="3108543"/>
            </a:xfrm>
            <a:prstGeom prst="rect">
              <a:avLst/>
            </a:prstGeom>
            <a:noFill/>
          </p:spPr>
          <p:txBody>
            <a:bodyPr wrap="square" rtlCol="0">
              <a:spAutoFit/>
            </a:bodyPr>
            <a:lstStyle/>
            <a:p>
              <a:r>
                <a:rPr lang="en-GB" sz="2800" dirty="0">
                  <a:solidFill>
                    <a:schemeClr val="bg1"/>
                  </a:solidFill>
                  <a:latin typeface="Malgun Gothic" panose="020B0503020000020004" pitchFamily="34" charset="-127"/>
                  <a:ea typeface="Malgun Gothic" panose="020B0503020000020004" pitchFamily="34" charset="-127"/>
                </a:rPr>
                <a:t>“In all social work there is the great danger that must be avoided of treating people as cases, and grouping them in categories and statistical tables, so that one forgets that all the time one is dealing with individuals.”</a:t>
              </a:r>
            </a:p>
            <a:p>
              <a:endParaRPr lang="en-GB" sz="2800" dirty="0">
                <a:solidFill>
                  <a:schemeClr val="bg1"/>
                </a:solidFill>
                <a:latin typeface="Malgun Gothic" panose="020B0503020000020004" pitchFamily="34" charset="-127"/>
                <a:ea typeface="Malgun Gothic" panose="020B0503020000020004" pitchFamily="34" charset="-127"/>
              </a:endParaRPr>
            </a:p>
            <a:p>
              <a:pPr algn="r"/>
              <a:r>
                <a:rPr lang="en-GB" sz="2800" dirty="0">
                  <a:solidFill>
                    <a:schemeClr val="bg1"/>
                  </a:solidFill>
                  <a:latin typeface="Malgun Gothic" panose="020B0503020000020004" pitchFamily="34" charset="-127"/>
                  <a:ea typeface="Malgun Gothic" panose="020B0503020000020004" pitchFamily="34" charset="-127"/>
                </a:rPr>
                <a:t>Clement Attlee (1920)</a:t>
              </a:r>
            </a:p>
          </p:txBody>
        </p:sp>
      </p:grpSp>
      <p:pic>
        <p:nvPicPr>
          <p:cNvPr id="3" name="Picture 2">
            <a:extLst>
              <a:ext uri="{FF2B5EF4-FFF2-40B4-BE49-F238E27FC236}">
                <a16:creationId xmlns:a16="http://schemas.microsoft.com/office/drawing/2014/main" id="{17DCBA2E-FA6B-66B6-4158-4F191470BA1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9699740" y="0"/>
            <a:ext cx="2492260" cy="813354"/>
          </a:xfrm>
          <a:prstGeom prst="rect">
            <a:avLst/>
          </a:prstGeo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037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68000">
              <a:srgbClr val="AADBF2"/>
            </a:gs>
            <a:gs pos="100000">
              <a:schemeClr val="accent1">
                <a:lumMod val="5000"/>
                <a:lumOff val="95000"/>
              </a:schemeClr>
            </a:gs>
            <a:gs pos="14000">
              <a:schemeClr val="tx2">
                <a:lumMod val="75000"/>
                <a:lumOff val="2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C3CC85B0-127D-D679-8FF2-4744015FA77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E6EA3D6-8461-5085-E9BB-2FD121AF9B10}"/>
              </a:ext>
            </a:extLst>
          </p:cNvPr>
          <p:cNvSpPr/>
          <p:nvPr/>
        </p:nvSpPr>
        <p:spPr>
          <a:xfrm>
            <a:off x="-846306" y="0"/>
            <a:ext cx="13180979" cy="813354"/>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latin typeface="Malgun Gothic" panose="020B0503020000020004" pitchFamily="34" charset="-127"/>
                <a:ea typeface="Malgun Gothic" panose="020B0503020000020004" pitchFamily="34" charset="-127"/>
              </a:rPr>
              <a:t>Social Work - Back to the future </a:t>
            </a:r>
          </a:p>
        </p:txBody>
      </p:sp>
      <p:grpSp>
        <p:nvGrpSpPr>
          <p:cNvPr id="9" name="Group 8">
            <a:extLst>
              <a:ext uri="{FF2B5EF4-FFF2-40B4-BE49-F238E27FC236}">
                <a16:creationId xmlns:a16="http://schemas.microsoft.com/office/drawing/2014/main" id="{01B226DB-6F6A-D20C-F9AD-8A44DA38CE9E}"/>
              </a:ext>
            </a:extLst>
          </p:cNvPr>
          <p:cNvGrpSpPr/>
          <p:nvPr/>
        </p:nvGrpSpPr>
        <p:grpSpPr>
          <a:xfrm>
            <a:off x="304800" y="1399470"/>
            <a:ext cx="11449050" cy="5324475"/>
            <a:chOff x="304800" y="1399470"/>
            <a:chExt cx="11449050" cy="5324475"/>
          </a:xfrm>
        </p:grpSpPr>
        <p:sp>
          <p:nvSpPr>
            <p:cNvPr id="2" name="Rectangle: Rounded Corners 1">
              <a:extLst>
                <a:ext uri="{FF2B5EF4-FFF2-40B4-BE49-F238E27FC236}">
                  <a16:creationId xmlns:a16="http://schemas.microsoft.com/office/drawing/2014/main" id="{1CF34ABC-56A8-270C-5C79-B0128A478760}"/>
                </a:ext>
              </a:extLst>
            </p:cNvPr>
            <p:cNvSpPr/>
            <p:nvPr/>
          </p:nvSpPr>
          <p:spPr>
            <a:xfrm>
              <a:off x="304800" y="1399470"/>
              <a:ext cx="11449050" cy="5324475"/>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5D827B6-3701-EA77-B2D5-64D49479CC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4173" y="1899919"/>
              <a:ext cx="4232396" cy="4336757"/>
            </a:xfrm>
            <a:prstGeom prst="rect">
              <a:avLst/>
            </a:prstGeom>
          </p:spPr>
        </p:pic>
        <p:sp>
          <p:nvSpPr>
            <p:cNvPr id="8" name="TextBox 7">
              <a:extLst>
                <a:ext uri="{FF2B5EF4-FFF2-40B4-BE49-F238E27FC236}">
                  <a16:creationId xmlns:a16="http://schemas.microsoft.com/office/drawing/2014/main" id="{022BC029-05A0-15A2-D13E-DD58FDFED3EC}"/>
                </a:ext>
              </a:extLst>
            </p:cNvPr>
            <p:cNvSpPr txBox="1"/>
            <p:nvPr/>
          </p:nvSpPr>
          <p:spPr>
            <a:xfrm>
              <a:off x="4999377" y="1666026"/>
              <a:ext cx="6090138" cy="4590359"/>
            </a:xfrm>
            <a:prstGeom prst="rect">
              <a:avLst/>
            </a:prstGeom>
            <a:noFill/>
          </p:spPr>
          <p:txBody>
            <a:bodyPr wrap="square" rtlCol="0">
              <a:spAutoFit/>
            </a:bodyPr>
            <a:lstStyle/>
            <a:p>
              <a:pPr>
                <a:lnSpc>
                  <a:spcPct val="107000"/>
                </a:lnSpc>
                <a:spcAft>
                  <a:spcPts val="800"/>
                </a:spcAft>
                <a:buNone/>
              </a:pPr>
              <a:r>
                <a:rPr lang="en-GB" sz="2200"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rPr>
                <a:t>Berwick, argues—</a:t>
              </a:r>
            </a:p>
            <a:p>
              <a:pPr>
                <a:lnSpc>
                  <a:spcPct val="107000"/>
                </a:lnSpc>
                <a:spcAft>
                  <a:spcPts val="800"/>
                </a:spcAft>
                <a:buNone/>
              </a:pPr>
              <a:endParaRPr lang="en-GB" sz="2200"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endParaRPr>
            </a:p>
            <a:p>
              <a:pPr marL="1371600">
                <a:lnSpc>
                  <a:spcPct val="107000"/>
                </a:lnSpc>
                <a:spcAft>
                  <a:spcPts val="800"/>
                </a:spcAft>
              </a:pPr>
              <a:r>
                <a:rPr lang="en-GB" sz="2200"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rPr>
                <a:t> The more patients and families become empowered, shaping their care, the better that care becomes, and the lower the costs. Clinicians, and those who train them, should learn how to ask less, </a:t>
              </a:r>
            </a:p>
            <a:p>
              <a:pPr marL="1371600">
                <a:lnSpc>
                  <a:spcPct val="107000"/>
                </a:lnSpc>
                <a:spcAft>
                  <a:spcPts val="800"/>
                </a:spcAft>
              </a:pPr>
              <a:r>
                <a:rPr lang="en-GB" sz="2200"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rPr>
                <a:t>‘What is the matter with you?’ </a:t>
              </a:r>
            </a:p>
            <a:p>
              <a:pPr marL="1371600">
                <a:lnSpc>
                  <a:spcPct val="107000"/>
                </a:lnSpc>
                <a:spcAft>
                  <a:spcPts val="800"/>
                </a:spcAft>
              </a:pPr>
              <a:r>
                <a:rPr lang="en-GB" sz="2200"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rPr>
                <a:t>and more, ‘What matters to you?’ </a:t>
              </a:r>
            </a:p>
            <a:p>
              <a:pPr marL="1371600" algn="r">
                <a:lnSpc>
                  <a:spcPct val="107000"/>
                </a:lnSpc>
                <a:spcAft>
                  <a:spcPts val="800"/>
                </a:spcAft>
              </a:pPr>
              <a:r>
                <a:rPr lang="en-GB" sz="2200"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rPr>
                <a:t> (Berwick, D.M - 2016)</a:t>
              </a:r>
              <a:endParaRPr lang="en-GB" sz="2200" dirty="0">
                <a:solidFill>
                  <a:schemeClr val="bg1"/>
                </a:solidFill>
                <a:latin typeface="Malgun Gothic" panose="020B0503020000020004" pitchFamily="34" charset="-127"/>
                <a:ea typeface="Malgun Gothic" panose="020B0503020000020004" pitchFamily="34" charset="-127"/>
              </a:endParaRPr>
            </a:p>
          </p:txBody>
        </p:sp>
      </p:grpSp>
      <p:pic>
        <p:nvPicPr>
          <p:cNvPr id="3" name="Picture 2">
            <a:extLst>
              <a:ext uri="{FF2B5EF4-FFF2-40B4-BE49-F238E27FC236}">
                <a16:creationId xmlns:a16="http://schemas.microsoft.com/office/drawing/2014/main" id="{595580C1-90E8-D030-A52E-CAA96F92F30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9699740" y="25236"/>
            <a:ext cx="2492260" cy="813354"/>
          </a:xfrm>
          <a:prstGeom prst="rect">
            <a:avLst/>
          </a:prstGeo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131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68000">
              <a:srgbClr val="AADBF2"/>
            </a:gs>
            <a:gs pos="100000">
              <a:schemeClr val="accent1">
                <a:lumMod val="5000"/>
                <a:lumOff val="95000"/>
              </a:schemeClr>
            </a:gs>
            <a:gs pos="14000">
              <a:schemeClr val="tx2">
                <a:lumMod val="75000"/>
                <a:lumOff val="2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DA68D369-59C8-E7F9-67EE-252823EDED1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AD3BC52-02F4-0944-95AD-5E10BCE5C3C0}"/>
              </a:ext>
            </a:extLst>
          </p:cNvPr>
          <p:cNvSpPr/>
          <p:nvPr/>
        </p:nvSpPr>
        <p:spPr>
          <a:xfrm>
            <a:off x="-815826" y="0"/>
            <a:ext cx="13180979" cy="813354"/>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latin typeface="Malgun Gothic" panose="020B0503020000020004" pitchFamily="34" charset="-127"/>
                <a:ea typeface="Malgun Gothic" panose="020B0503020000020004" pitchFamily="34" charset="-127"/>
              </a:rPr>
              <a:t>Social Work - Back to the future </a:t>
            </a:r>
          </a:p>
        </p:txBody>
      </p:sp>
      <p:sp>
        <p:nvSpPr>
          <p:cNvPr id="2" name="Rectangle: Rounded Corners 1">
            <a:extLst>
              <a:ext uri="{FF2B5EF4-FFF2-40B4-BE49-F238E27FC236}">
                <a16:creationId xmlns:a16="http://schemas.microsoft.com/office/drawing/2014/main" id="{3858C423-4C86-8AE6-C83F-259509BF44FF}"/>
              </a:ext>
            </a:extLst>
          </p:cNvPr>
          <p:cNvSpPr/>
          <p:nvPr/>
        </p:nvSpPr>
        <p:spPr>
          <a:xfrm>
            <a:off x="304800" y="1399470"/>
            <a:ext cx="11449050" cy="5324475"/>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A20BF8FD-F8AF-2F09-6C64-5044BDBD9A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3693" y="2317277"/>
            <a:ext cx="3122665" cy="3122665"/>
          </a:xfrm>
          <a:prstGeom prst="rect">
            <a:avLst/>
          </a:prstGeom>
        </p:spPr>
      </p:pic>
      <p:sp>
        <p:nvSpPr>
          <p:cNvPr id="8" name="TextBox 7">
            <a:extLst>
              <a:ext uri="{FF2B5EF4-FFF2-40B4-BE49-F238E27FC236}">
                <a16:creationId xmlns:a16="http://schemas.microsoft.com/office/drawing/2014/main" id="{59AB18B6-8E71-32C1-B687-E34194CACB2C}"/>
              </a:ext>
            </a:extLst>
          </p:cNvPr>
          <p:cNvSpPr txBox="1"/>
          <p:nvPr/>
        </p:nvSpPr>
        <p:spPr>
          <a:xfrm>
            <a:off x="3743326" y="1850499"/>
            <a:ext cx="7543800" cy="4046749"/>
          </a:xfrm>
          <a:prstGeom prst="rect">
            <a:avLst/>
          </a:prstGeom>
          <a:noFill/>
        </p:spPr>
        <p:txBody>
          <a:bodyPr wrap="square" rtlCol="0">
            <a:spAutoFit/>
          </a:bodyPr>
          <a:lstStyle/>
          <a:p>
            <a:pPr algn="ctr">
              <a:lnSpc>
                <a:spcPct val="107000"/>
              </a:lnSpc>
              <a:spcAft>
                <a:spcPts val="800"/>
              </a:spcAft>
              <a:buNone/>
            </a:pPr>
            <a:r>
              <a:rPr lang="en-GB" b="1"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rPr>
              <a:t>Key Acts </a:t>
            </a:r>
            <a:r>
              <a:rPr lang="en-GB" b="1" dirty="0">
                <a:solidFill>
                  <a:schemeClr val="bg1"/>
                </a:solidFill>
                <a:latin typeface="Malgun Gothic" panose="020B0503020000020004" pitchFamily="34" charset="-127"/>
                <a:ea typeface="Malgun Gothic" panose="020B0503020000020004" pitchFamily="34" charset="-127"/>
                <a:cs typeface="Times New Roman" panose="02020603050405020304" pitchFamily="18" charset="0"/>
              </a:rPr>
              <a:t>of Relevance in </a:t>
            </a:r>
            <a:r>
              <a:rPr lang="en-GB" b="1"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rPr>
              <a:t>Wales –</a:t>
            </a:r>
          </a:p>
          <a:p>
            <a:pPr marL="342900" lvl="0" indent="-342900">
              <a:lnSpc>
                <a:spcPct val="107000"/>
              </a:lnSpc>
              <a:spcAft>
                <a:spcPts val="800"/>
              </a:spcAft>
              <a:buFont typeface="Symbol" panose="05050102010706020507" pitchFamily="18" charset="2"/>
              <a:buChar char=""/>
            </a:pPr>
            <a:r>
              <a:rPr lang="en-GB"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rPr>
              <a:t>The Social Services and Wellbeing (Wales) Act 2014 </a:t>
            </a:r>
          </a:p>
          <a:p>
            <a:pPr marL="342900" lvl="0" indent="-342900">
              <a:lnSpc>
                <a:spcPct val="107000"/>
              </a:lnSpc>
              <a:spcAft>
                <a:spcPts val="800"/>
              </a:spcAft>
              <a:buFont typeface="Symbol" panose="05050102010706020507" pitchFamily="18" charset="2"/>
              <a:buChar char=""/>
            </a:pPr>
            <a:r>
              <a:rPr lang="en-GB"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rPr>
              <a:t>The Housing (Wales) Act 2014</a:t>
            </a:r>
          </a:p>
          <a:p>
            <a:pPr marL="342900" lvl="0" indent="-342900">
              <a:lnSpc>
                <a:spcPct val="107000"/>
              </a:lnSpc>
              <a:spcAft>
                <a:spcPts val="800"/>
              </a:spcAft>
              <a:buFont typeface="Symbol" panose="05050102010706020507" pitchFamily="18" charset="2"/>
              <a:buChar char=""/>
            </a:pPr>
            <a:r>
              <a:rPr lang="en-GB"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rPr>
              <a:t>The Future Generations (Wales) Act 2015 </a:t>
            </a:r>
          </a:p>
          <a:p>
            <a:pPr marL="342900" lvl="0" indent="-342900">
              <a:lnSpc>
                <a:spcPct val="107000"/>
              </a:lnSpc>
              <a:spcAft>
                <a:spcPts val="800"/>
              </a:spcAft>
              <a:buFont typeface="Symbol" panose="05050102010706020507" pitchFamily="18" charset="2"/>
              <a:buChar char=""/>
            </a:pPr>
            <a:r>
              <a:rPr lang="en-GB"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rPr>
              <a:t>The Integrated Care Fund, Sustainable Social Services Third Sector Grants (formerly Section 64 grant funding) and the Transformation Fund</a:t>
            </a:r>
          </a:p>
          <a:p>
            <a:pPr marL="342900" lvl="0" indent="-342900">
              <a:lnSpc>
                <a:spcPct val="107000"/>
              </a:lnSpc>
              <a:spcAft>
                <a:spcPts val="800"/>
              </a:spcAft>
              <a:buFont typeface="Symbol" panose="05050102010706020507" pitchFamily="18" charset="2"/>
              <a:buChar char=""/>
            </a:pPr>
            <a:r>
              <a:rPr lang="en-GB"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rPr>
              <a:t>The Regulation and Inspection of Social Care (Wales) Act 2016</a:t>
            </a:r>
          </a:p>
          <a:p>
            <a:pPr marL="342900" lvl="0" indent="-342900">
              <a:lnSpc>
                <a:spcPct val="107000"/>
              </a:lnSpc>
              <a:spcAft>
                <a:spcPts val="800"/>
              </a:spcAft>
              <a:buFont typeface="Symbol" panose="05050102010706020507" pitchFamily="18" charset="2"/>
              <a:buChar char=""/>
            </a:pPr>
            <a:r>
              <a:rPr lang="en-GB"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rPr>
              <a:t>A More Equal Wales: The Socio-economic Duty Equality Act 2010</a:t>
            </a:r>
          </a:p>
          <a:p>
            <a:pPr marL="342900" lvl="0" indent="-342900">
              <a:lnSpc>
                <a:spcPct val="107000"/>
              </a:lnSpc>
              <a:spcAft>
                <a:spcPts val="800"/>
              </a:spcAft>
              <a:buFont typeface="Symbol" panose="05050102010706020507" pitchFamily="18" charset="2"/>
              <a:buChar char=""/>
            </a:pPr>
            <a:r>
              <a:rPr lang="en-GB"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rPr>
              <a:t>The Health and Social Care (Quality and Engagement) (Wales) Act 2023</a:t>
            </a:r>
            <a:endParaRPr lang="en-GB" dirty="0">
              <a:solidFill>
                <a:schemeClr val="bg1"/>
              </a:solidFill>
              <a:latin typeface="Malgun Gothic" panose="020B0503020000020004" pitchFamily="34" charset="-127"/>
              <a:ea typeface="Malgun Gothic" panose="020B0503020000020004" pitchFamily="34" charset="-127"/>
            </a:endParaRPr>
          </a:p>
        </p:txBody>
      </p:sp>
      <p:pic>
        <p:nvPicPr>
          <p:cNvPr id="7" name="Picture 2">
            <a:extLst>
              <a:ext uri="{FF2B5EF4-FFF2-40B4-BE49-F238E27FC236}">
                <a16:creationId xmlns:a16="http://schemas.microsoft.com/office/drawing/2014/main" id="{9679E47D-080D-E5B6-6165-A788FB8E9FE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9699740" y="25236"/>
            <a:ext cx="2492260" cy="813354"/>
          </a:xfrm>
          <a:prstGeom prst="rect">
            <a:avLst/>
          </a:prstGeo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3049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68000">
              <a:srgbClr val="AADBF2"/>
            </a:gs>
            <a:gs pos="100000">
              <a:schemeClr val="accent1">
                <a:lumMod val="5000"/>
                <a:lumOff val="95000"/>
              </a:schemeClr>
            </a:gs>
            <a:gs pos="14000">
              <a:schemeClr val="tx2">
                <a:lumMod val="75000"/>
                <a:lumOff val="2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BA3A61BD-FF6B-09DE-E9D8-E21BC526626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DB15596-6383-3949-30BE-5C098145BFB6}"/>
              </a:ext>
            </a:extLst>
          </p:cNvPr>
          <p:cNvSpPr/>
          <p:nvPr/>
        </p:nvSpPr>
        <p:spPr>
          <a:xfrm>
            <a:off x="-846306" y="0"/>
            <a:ext cx="13180979" cy="813354"/>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latin typeface="Malgun Gothic" panose="020B0503020000020004" pitchFamily="34" charset="-127"/>
                <a:ea typeface="Malgun Gothic" panose="020B0503020000020004" pitchFamily="34" charset="-127"/>
              </a:rPr>
              <a:t>Social Work - Back to the future </a:t>
            </a:r>
          </a:p>
        </p:txBody>
      </p:sp>
      <p:sp>
        <p:nvSpPr>
          <p:cNvPr id="2" name="Rectangle: Rounded Corners 1">
            <a:extLst>
              <a:ext uri="{FF2B5EF4-FFF2-40B4-BE49-F238E27FC236}">
                <a16:creationId xmlns:a16="http://schemas.microsoft.com/office/drawing/2014/main" id="{005B2F46-FA57-1069-9FF9-77D5861B456E}"/>
              </a:ext>
            </a:extLst>
          </p:cNvPr>
          <p:cNvSpPr/>
          <p:nvPr/>
        </p:nvSpPr>
        <p:spPr>
          <a:xfrm>
            <a:off x="304800" y="1399470"/>
            <a:ext cx="11449050" cy="5324475"/>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86360E45-026B-F9DE-45A5-7DB7AA124C1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3693" y="2317277"/>
            <a:ext cx="3122665" cy="3122665"/>
          </a:xfrm>
          <a:prstGeom prst="rect">
            <a:avLst/>
          </a:prstGeom>
        </p:spPr>
      </p:pic>
      <p:sp>
        <p:nvSpPr>
          <p:cNvPr id="8" name="TextBox 7">
            <a:extLst>
              <a:ext uri="{FF2B5EF4-FFF2-40B4-BE49-F238E27FC236}">
                <a16:creationId xmlns:a16="http://schemas.microsoft.com/office/drawing/2014/main" id="{16255279-9566-C954-5314-7416B015AF3F}"/>
              </a:ext>
            </a:extLst>
          </p:cNvPr>
          <p:cNvSpPr txBox="1"/>
          <p:nvPr/>
        </p:nvSpPr>
        <p:spPr>
          <a:xfrm>
            <a:off x="3905251" y="1641010"/>
            <a:ext cx="7381875" cy="4434291"/>
          </a:xfrm>
          <a:prstGeom prst="rect">
            <a:avLst/>
          </a:prstGeom>
          <a:noFill/>
        </p:spPr>
        <p:txBody>
          <a:bodyPr wrap="square" rtlCol="0">
            <a:spAutoFit/>
          </a:bodyPr>
          <a:lstStyle/>
          <a:p>
            <a:pPr>
              <a:lnSpc>
                <a:spcPct val="107000"/>
              </a:lnSpc>
              <a:spcAft>
                <a:spcPts val="800"/>
              </a:spcAft>
              <a:buNone/>
            </a:pPr>
            <a:r>
              <a:rPr lang="en-GB" b="1"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rPr>
              <a:t>These Acts offer four common characteristics for public bodies to embrace —</a:t>
            </a:r>
          </a:p>
          <a:p>
            <a:pPr>
              <a:lnSpc>
                <a:spcPct val="107000"/>
              </a:lnSpc>
              <a:spcAft>
                <a:spcPts val="800"/>
              </a:spcAft>
              <a:buNone/>
            </a:pPr>
            <a:endParaRPr lang="en-GB" b="1"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rPr>
              <a:t>Taking a long-term approach, by balancing what is immediate with safeguarding the future; </a:t>
            </a:r>
          </a:p>
          <a:p>
            <a:pPr marL="342900" lvl="0" indent="-342900">
              <a:lnSpc>
                <a:spcPct val="107000"/>
              </a:lnSpc>
              <a:spcAft>
                <a:spcPts val="800"/>
              </a:spcAft>
              <a:buFont typeface="Symbol" panose="05050102010706020507" pitchFamily="18" charset="2"/>
              <a:buChar char=""/>
            </a:pPr>
            <a:r>
              <a:rPr lang="en-GB"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rPr>
              <a:t>A Focus on prevention thereby, stopping problems occurring or getting worse; </a:t>
            </a:r>
          </a:p>
          <a:p>
            <a:pPr marL="342900" lvl="0" indent="-342900">
              <a:lnSpc>
                <a:spcPct val="107000"/>
              </a:lnSpc>
              <a:spcAft>
                <a:spcPts val="800"/>
              </a:spcAft>
              <a:buFont typeface="Symbol" panose="05050102010706020507" pitchFamily="18" charset="2"/>
              <a:buChar char=""/>
            </a:pPr>
            <a:r>
              <a:rPr lang="en-GB"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rPr>
              <a:t>Demonstrating a belief in integration, by continually thinking about the impact of your or your organisation’s actions on others;</a:t>
            </a:r>
          </a:p>
          <a:p>
            <a:pPr marL="342900" lvl="0" indent="-342900">
              <a:lnSpc>
                <a:spcPct val="107000"/>
              </a:lnSpc>
              <a:spcAft>
                <a:spcPts val="800"/>
              </a:spcAft>
              <a:buFont typeface="Symbol" panose="05050102010706020507" pitchFamily="18" charset="2"/>
              <a:buChar char=""/>
            </a:pPr>
            <a:r>
              <a:rPr lang="en-GB"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rPr>
              <a:t>Promoting coproduction and collaboration by continually involving people who want to be their best and supporting them to help others to do the same.</a:t>
            </a:r>
          </a:p>
        </p:txBody>
      </p:sp>
      <p:pic>
        <p:nvPicPr>
          <p:cNvPr id="7" name="Picture 2">
            <a:extLst>
              <a:ext uri="{FF2B5EF4-FFF2-40B4-BE49-F238E27FC236}">
                <a16:creationId xmlns:a16="http://schemas.microsoft.com/office/drawing/2014/main" id="{94C69895-6CC6-33D3-371F-C2A64F81F12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9699740" y="25236"/>
            <a:ext cx="2492260" cy="788118"/>
          </a:xfrm>
          <a:prstGeom prst="rect">
            <a:avLst/>
          </a:prstGeo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2705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68000">
              <a:srgbClr val="AADBF2"/>
            </a:gs>
            <a:gs pos="100000">
              <a:schemeClr val="accent1">
                <a:lumMod val="5000"/>
                <a:lumOff val="95000"/>
              </a:schemeClr>
            </a:gs>
            <a:gs pos="14000">
              <a:schemeClr val="tx2">
                <a:lumMod val="75000"/>
                <a:lumOff val="2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5A7D5538-F2E3-724B-A2AE-08FD0FEA8CA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FBF7B32-B14F-FE9A-1875-F6526CAC076A}"/>
              </a:ext>
            </a:extLst>
          </p:cNvPr>
          <p:cNvSpPr/>
          <p:nvPr/>
        </p:nvSpPr>
        <p:spPr>
          <a:xfrm>
            <a:off x="-846306" y="0"/>
            <a:ext cx="13180979" cy="813354"/>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latin typeface="Malgun Gothic" panose="020B0503020000020004" pitchFamily="34" charset="-127"/>
                <a:ea typeface="Malgun Gothic" panose="020B0503020000020004" pitchFamily="34" charset="-127"/>
              </a:rPr>
              <a:t>Social Work - Back to the future </a:t>
            </a:r>
          </a:p>
        </p:txBody>
      </p:sp>
      <p:grpSp>
        <p:nvGrpSpPr>
          <p:cNvPr id="9" name="Group 8">
            <a:extLst>
              <a:ext uri="{FF2B5EF4-FFF2-40B4-BE49-F238E27FC236}">
                <a16:creationId xmlns:a16="http://schemas.microsoft.com/office/drawing/2014/main" id="{BA9800E3-D75E-8EF9-0DA8-E4FF470BB65B}"/>
              </a:ext>
            </a:extLst>
          </p:cNvPr>
          <p:cNvGrpSpPr/>
          <p:nvPr/>
        </p:nvGrpSpPr>
        <p:grpSpPr>
          <a:xfrm>
            <a:off x="304800" y="1399470"/>
            <a:ext cx="11449050" cy="5324475"/>
            <a:chOff x="304800" y="1399470"/>
            <a:chExt cx="11449050" cy="5324475"/>
          </a:xfrm>
        </p:grpSpPr>
        <p:sp>
          <p:nvSpPr>
            <p:cNvPr id="2" name="Rectangle: Rounded Corners 1">
              <a:extLst>
                <a:ext uri="{FF2B5EF4-FFF2-40B4-BE49-F238E27FC236}">
                  <a16:creationId xmlns:a16="http://schemas.microsoft.com/office/drawing/2014/main" id="{794D82E8-F426-87DE-B11E-246B16F45692}"/>
                </a:ext>
              </a:extLst>
            </p:cNvPr>
            <p:cNvSpPr/>
            <p:nvPr/>
          </p:nvSpPr>
          <p:spPr>
            <a:xfrm>
              <a:off x="304800" y="1399470"/>
              <a:ext cx="11449050" cy="5324475"/>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378F2390-F918-E24E-B5C0-BE15EBE887B8}"/>
                </a:ext>
              </a:extLst>
            </p:cNvPr>
            <p:cNvPicPr>
              <a:picLocks noChangeAspect="1"/>
            </p:cNvPicPr>
            <p:nvPr/>
          </p:nvPicPr>
          <p:blipFill>
            <a:blip r:embed="rId3">
              <a:extLst>
                <a:ext uri="{28A0092B-C50C-407E-A947-70E740481C1C}">
                  <a14:useLocalDpi xmlns:a14="http://schemas.microsoft.com/office/drawing/2010/main" val="0"/>
                </a:ext>
              </a:extLst>
            </a:blip>
            <a:srcRect l="15952" r="15952"/>
            <a:stretch/>
          </p:blipFill>
          <p:spPr>
            <a:xfrm>
              <a:off x="762000" y="2192676"/>
              <a:ext cx="5427785" cy="4242461"/>
            </a:xfrm>
            <a:prstGeom prst="rect">
              <a:avLst/>
            </a:prstGeom>
          </p:spPr>
        </p:pic>
        <p:sp>
          <p:nvSpPr>
            <p:cNvPr id="8" name="TextBox 7">
              <a:extLst>
                <a:ext uri="{FF2B5EF4-FFF2-40B4-BE49-F238E27FC236}">
                  <a16:creationId xmlns:a16="http://schemas.microsoft.com/office/drawing/2014/main" id="{8030EC77-39A7-F793-53F0-7CF81D3A1560}"/>
                </a:ext>
              </a:extLst>
            </p:cNvPr>
            <p:cNvSpPr txBox="1"/>
            <p:nvPr/>
          </p:nvSpPr>
          <p:spPr>
            <a:xfrm>
              <a:off x="6991015" y="1719202"/>
              <a:ext cx="4406327" cy="4401205"/>
            </a:xfrm>
            <a:prstGeom prst="rect">
              <a:avLst/>
            </a:prstGeom>
            <a:noFill/>
          </p:spPr>
          <p:txBody>
            <a:bodyPr wrap="square" rtlCol="0">
              <a:spAutoFit/>
            </a:bodyPr>
            <a:lstStyle/>
            <a:p>
              <a:pPr algn="ctr"/>
              <a:r>
                <a:rPr lang="en-GB" sz="2800" b="1" dirty="0">
                  <a:solidFill>
                    <a:schemeClr val="bg1"/>
                  </a:solidFill>
                  <a:latin typeface="Malgun Gothic" panose="020B0503020000020004" pitchFamily="34" charset="-127"/>
                  <a:ea typeface="Malgun Gothic" panose="020B0503020000020004" pitchFamily="34" charset="-127"/>
                </a:rPr>
                <a:t>Data Mapping with Public Health Wales</a:t>
              </a:r>
            </a:p>
            <a:p>
              <a:pPr algn="ctr"/>
              <a:endParaRPr lang="en-GB" sz="2800" b="1" dirty="0">
                <a:solidFill>
                  <a:schemeClr val="bg1"/>
                </a:solidFill>
                <a:latin typeface="Malgun Gothic" panose="020B0503020000020004" pitchFamily="34" charset="-127"/>
                <a:ea typeface="Malgun Gothic" panose="020B0503020000020004" pitchFamily="34" charset="-127"/>
              </a:endParaRPr>
            </a:p>
            <a:p>
              <a:pPr algn="ctr"/>
              <a:r>
                <a:rPr lang="en-GB" sz="2800" dirty="0">
                  <a:solidFill>
                    <a:schemeClr val="bg1"/>
                  </a:solidFill>
                  <a:latin typeface="Malgun Gothic" panose="020B0503020000020004" pitchFamily="34" charset="-127"/>
                  <a:ea typeface="Malgun Gothic" panose="020B0503020000020004" pitchFamily="34" charset="-127"/>
                </a:rPr>
                <a:t>Mapping out  data against our Primary Schools and found a cluster of five neighbouring schools </a:t>
              </a:r>
              <a:endParaRPr lang="en-GB" sz="3200" dirty="0">
                <a:solidFill>
                  <a:schemeClr val="bg1"/>
                </a:solidFill>
                <a:latin typeface="Malgun Gothic" panose="020B0503020000020004" pitchFamily="34" charset="-127"/>
                <a:ea typeface="Malgun Gothic" panose="020B0503020000020004" pitchFamily="34" charset="-127"/>
              </a:endParaRPr>
            </a:p>
            <a:p>
              <a:endParaRPr lang="en-GB" sz="2800" dirty="0">
                <a:solidFill>
                  <a:schemeClr val="bg1"/>
                </a:solidFill>
              </a:endParaRPr>
            </a:p>
            <a:p>
              <a:endParaRPr lang="en-GB" sz="2800" dirty="0">
                <a:solidFill>
                  <a:schemeClr val="bg1"/>
                </a:solidFill>
              </a:endParaRPr>
            </a:p>
          </p:txBody>
        </p:sp>
      </p:grpSp>
      <p:pic>
        <p:nvPicPr>
          <p:cNvPr id="11" name="Picture 2">
            <a:extLst>
              <a:ext uri="{FF2B5EF4-FFF2-40B4-BE49-F238E27FC236}">
                <a16:creationId xmlns:a16="http://schemas.microsoft.com/office/drawing/2014/main" id="{0EEDB114-105D-47E9-23F6-FF8F3402F4A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9699740" y="25236"/>
            <a:ext cx="2492260" cy="788118"/>
          </a:xfrm>
          <a:prstGeom prst="rect">
            <a:avLst/>
          </a:prstGeo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EC2B54C-C3FB-30A2-7A05-CA638D2EE49E}"/>
              </a:ext>
            </a:extLst>
          </p:cNvPr>
          <p:cNvSpPr txBox="1"/>
          <p:nvPr/>
        </p:nvSpPr>
        <p:spPr>
          <a:xfrm>
            <a:off x="848165" y="1571601"/>
            <a:ext cx="5341620" cy="461665"/>
          </a:xfrm>
          <a:prstGeom prst="rect">
            <a:avLst/>
          </a:prstGeom>
          <a:noFill/>
        </p:spPr>
        <p:txBody>
          <a:bodyPr wrap="square" rtlCol="0">
            <a:spAutoFit/>
          </a:bodyPr>
          <a:lstStyle/>
          <a:p>
            <a:r>
              <a:rPr lang="en-GB" sz="2400" dirty="0">
                <a:solidFill>
                  <a:schemeClr val="bg1"/>
                </a:solidFill>
                <a:latin typeface="Malgun Gothic" panose="020B0503020000020004" pitchFamily="34" charset="-127"/>
                <a:ea typeface="Malgun Gothic" panose="020B0503020000020004" pitchFamily="34" charset="-127"/>
              </a:rPr>
              <a:t>Poverty Development Case Example </a:t>
            </a:r>
          </a:p>
        </p:txBody>
      </p:sp>
    </p:spTree>
    <p:extLst>
      <p:ext uri="{BB962C8B-B14F-4D97-AF65-F5344CB8AC3E}">
        <p14:creationId xmlns:p14="http://schemas.microsoft.com/office/powerpoint/2010/main" val="22301808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68000">
              <a:srgbClr val="AADBF2"/>
            </a:gs>
            <a:gs pos="100000">
              <a:schemeClr val="accent1">
                <a:lumMod val="5000"/>
                <a:lumOff val="95000"/>
              </a:schemeClr>
            </a:gs>
            <a:gs pos="14000">
              <a:schemeClr val="tx2">
                <a:lumMod val="75000"/>
                <a:lumOff val="2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1F7B10EE-6734-2779-D099-2811652562D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67B20A5-63DF-B65A-6FC0-1BA6C9FCEBF5}"/>
              </a:ext>
            </a:extLst>
          </p:cNvPr>
          <p:cNvSpPr/>
          <p:nvPr/>
        </p:nvSpPr>
        <p:spPr>
          <a:xfrm>
            <a:off x="-846306" y="0"/>
            <a:ext cx="13180979" cy="813354"/>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latin typeface="Malgun Gothic" panose="020B0503020000020004" pitchFamily="34" charset="-127"/>
                <a:ea typeface="Malgun Gothic" panose="020B0503020000020004" pitchFamily="34" charset="-127"/>
              </a:rPr>
              <a:t>Social Work - Back to the future </a:t>
            </a:r>
          </a:p>
        </p:txBody>
      </p:sp>
      <p:grpSp>
        <p:nvGrpSpPr>
          <p:cNvPr id="9" name="Group 8">
            <a:extLst>
              <a:ext uri="{FF2B5EF4-FFF2-40B4-BE49-F238E27FC236}">
                <a16:creationId xmlns:a16="http://schemas.microsoft.com/office/drawing/2014/main" id="{39DA839E-8C64-9313-F06A-92E649FD69C0}"/>
              </a:ext>
            </a:extLst>
          </p:cNvPr>
          <p:cNvGrpSpPr/>
          <p:nvPr/>
        </p:nvGrpSpPr>
        <p:grpSpPr>
          <a:xfrm>
            <a:off x="315685" y="1366812"/>
            <a:ext cx="11449050" cy="5324475"/>
            <a:chOff x="315685" y="1366812"/>
            <a:chExt cx="11449050" cy="5324475"/>
          </a:xfrm>
        </p:grpSpPr>
        <p:sp>
          <p:nvSpPr>
            <p:cNvPr id="2" name="Rectangle: Rounded Corners 1">
              <a:extLst>
                <a:ext uri="{FF2B5EF4-FFF2-40B4-BE49-F238E27FC236}">
                  <a16:creationId xmlns:a16="http://schemas.microsoft.com/office/drawing/2014/main" id="{46AD9B99-D279-456E-5879-64D6679A1161}"/>
                </a:ext>
              </a:extLst>
            </p:cNvPr>
            <p:cNvSpPr/>
            <p:nvPr/>
          </p:nvSpPr>
          <p:spPr>
            <a:xfrm>
              <a:off x="315685" y="1366812"/>
              <a:ext cx="11449050" cy="5324475"/>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8125C333-87D3-1E47-0AAC-102E6308B2D3}"/>
                </a:ext>
              </a:extLst>
            </p:cNvPr>
            <p:cNvPicPr>
              <a:picLocks noChangeAspect="1"/>
            </p:cNvPicPr>
            <p:nvPr/>
          </p:nvPicPr>
          <p:blipFill>
            <a:blip r:embed="rId3">
              <a:extLst>
                <a:ext uri="{28A0092B-C50C-407E-A947-70E740481C1C}">
                  <a14:useLocalDpi xmlns:a14="http://schemas.microsoft.com/office/drawing/2010/main" val="0"/>
                </a:ext>
              </a:extLst>
            </a:blip>
            <a:srcRect l="2589" t="3957"/>
            <a:stretch/>
          </p:blipFill>
          <p:spPr>
            <a:xfrm>
              <a:off x="762000" y="2025894"/>
              <a:ext cx="5483111" cy="4486276"/>
            </a:xfrm>
            <a:prstGeom prst="rect">
              <a:avLst/>
            </a:prstGeom>
          </p:spPr>
        </p:pic>
        <p:sp>
          <p:nvSpPr>
            <p:cNvPr id="8" name="TextBox 7">
              <a:extLst>
                <a:ext uri="{FF2B5EF4-FFF2-40B4-BE49-F238E27FC236}">
                  <a16:creationId xmlns:a16="http://schemas.microsoft.com/office/drawing/2014/main" id="{6EEC344F-2696-1980-9D1A-F02D0B3E4943}"/>
                </a:ext>
              </a:extLst>
            </p:cNvPr>
            <p:cNvSpPr txBox="1"/>
            <p:nvPr/>
          </p:nvSpPr>
          <p:spPr>
            <a:xfrm>
              <a:off x="6299314" y="1685924"/>
              <a:ext cx="5130686" cy="4093428"/>
            </a:xfrm>
            <a:prstGeom prst="rect">
              <a:avLst/>
            </a:prstGeom>
            <a:noFill/>
          </p:spPr>
          <p:txBody>
            <a:bodyPr wrap="square" rtlCol="0">
              <a:spAutoFit/>
            </a:bodyPr>
            <a:lstStyle/>
            <a:p>
              <a:pPr algn="ctr"/>
              <a:r>
                <a:rPr lang="en-GB" sz="2800" dirty="0">
                  <a:solidFill>
                    <a:schemeClr val="bg1"/>
                  </a:solidFill>
                  <a:latin typeface="Malgun Gothic" panose="020B0503020000020004" pitchFamily="34" charset="-127"/>
                  <a:ea typeface="Malgun Gothic" panose="020B0503020000020004" pitchFamily="34" charset="-127"/>
                </a:rPr>
                <a:t> </a:t>
              </a:r>
              <a:r>
                <a:rPr lang="en-GB" sz="3600" b="1" dirty="0">
                  <a:solidFill>
                    <a:schemeClr val="bg1"/>
                  </a:solidFill>
                  <a:latin typeface="Malgun Gothic" panose="020B0503020000020004" pitchFamily="34" charset="-127"/>
                  <a:ea typeface="Malgun Gothic" panose="020B0503020000020004" pitchFamily="34" charset="-127"/>
                </a:rPr>
                <a:t>Transport Matters </a:t>
              </a:r>
            </a:p>
            <a:p>
              <a:endParaRPr lang="en-GB" sz="2800" dirty="0">
                <a:solidFill>
                  <a:schemeClr val="bg1"/>
                </a:solidFill>
                <a:latin typeface="Malgun Gothic" panose="020B0503020000020004" pitchFamily="34" charset="-127"/>
                <a:ea typeface="Malgun Gothic" panose="020B0503020000020004" pitchFamily="34" charset="-127"/>
              </a:endParaRPr>
            </a:p>
            <a:p>
              <a:pPr algn="ctr"/>
              <a:r>
                <a:rPr lang="en-GB" sz="2800" b="1" dirty="0">
                  <a:solidFill>
                    <a:schemeClr val="bg1"/>
                  </a:solidFill>
                  <a:latin typeface="Malgun Gothic" panose="020B0503020000020004" pitchFamily="34" charset="-127"/>
                  <a:ea typeface="Malgun Gothic" panose="020B0503020000020004" pitchFamily="34" charset="-127"/>
                </a:rPr>
                <a:t>Banwen to Glynneath </a:t>
              </a:r>
            </a:p>
            <a:p>
              <a:pPr algn="ctr"/>
              <a:r>
                <a:rPr lang="en-GB" sz="2800" b="1" dirty="0">
                  <a:solidFill>
                    <a:schemeClr val="bg1"/>
                  </a:solidFill>
                  <a:latin typeface="Malgun Gothic" panose="020B0503020000020004" pitchFamily="34" charset="-127"/>
                  <a:ea typeface="Malgun Gothic" panose="020B0503020000020004" pitchFamily="34" charset="-127"/>
                </a:rPr>
                <a:t>7  Minutes  Car and a 4.3 Mile Journey </a:t>
              </a:r>
            </a:p>
            <a:p>
              <a:pPr algn="ctr"/>
              <a:endParaRPr lang="en-GB" sz="2800" b="1" dirty="0">
                <a:solidFill>
                  <a:schemeClr val="bg1"/>
                </a:solidFill>
                <a:latin typeface="Malgun Gothic" panose="020B0503020000020004" pitchFamily="34" charset="-127"/>
                <a:ea typeface="Malgun Gothic" panose="020B0503020000020004" pitchFamily="34" charset="-127"/>
              </a:endParaRPr>
            </a:p>
            <a:p>
              <a:pPr algn="ctr"/>
              <a:r>
                <a:rPr lang="en-GB" sz="2800" b="1" dirty="0">
                  <a:solidFill>
                    <a:schemeClr val="bg1"/>
                  </a:solidFill>
                  <a:latin typeface="Malgun Gothic" panose="020B0503020000020004" pitchFamily="34" charset="-127"/>
                  <a:ea typeface="Malgun Gothic" panose="020B0503020000020004" pitchFamily="34" charset="-127"/>
                </a:rPr>
                <a:t>Banwen to Glynneath </a:t>
              </a:r>
            </a:p>
            <a:p>
              <a:pPr algn="ctr"/>
              <a:r>
                <a:rPr lang="en-GB" sz="2800" b="1" dirty="0">
                  <a:solidFill>
                    <a:schemeClr val="bg1"/>
                  </a:solidFill>
                  <a:latin typeface="Malgun Gothic" panose="020B0503020000020004" pitchFamily="34" charset="-127"/>
                  <a:ea typeface="Malgun Gothic" panose="020B0503020000020004" pitchFamily="34" charset="-127"/>
                </a:rPr>
                <a:t>2 Hours by Bus and a 9.3  Mile Journey </a:t>
              </a:r>
              <a:endParaRPr lang="en-GB" sz="2800" dirty="0">
                <a:solidFill>
                  <a:schemeClr val="bg1"/>
                </a:solidFill>
                <a:latin typeface="Malgun Gothic" panose="020B0503020000020004" pitchFamily="34" charset="-127"/>
                <a:ea typeface="Malgun Gothic" panose="020B0503020000020004" pitchFamily="34" charset="-127"/>
              </a:endParaRPr>
            </a:p>
          </p:txBody>
        </p:sp>
      </p:grpSp>
      <p:pic>
        <p:nvPicPr>
          <p:cNvPr id="11" name="Picture 2">
            <a:extLst>
              <a:ext uri="{FF2B5EF4-FFF2-40B4-BE49-F238E27FC236}">
                <a16:creationId xmlns:a16="http://schemas.microsoft.com/office/drawing/2014/main" id="{BF4B41E1-A1F0-08C3-8875-7DC5A08050A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9699740" y="25236"/>
            <a:ext cx="2492260" cy="813354"/>
          </a:xfrm>
          <a:prstGeom prst="rect">
            <a:avLst/>
          </a:prstGeo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EAE93F1-CD38-D538-31DF-395A0C73809D}"/>
              </a:ext>
            </a:extLst>
          </p:cNvPr>
          <p:cNvSpPr txBox="1"/>
          <p:nvPr/>
        </p:nvSpPr>
        <p:spPr>
          <a:xfrm>
            <a:off x="1486360" y="1570312"/>
            <a:ext cx="4406327" cy="369332"/>
          </a:xfrm>
          <a:prstGeom prst="rect">
            <a:avLst/>
          </a:prstGeom>
          <a:noFill/>
        </p:spPr>
        <p:txBody>
          <a:bodyPr wrap="square" rtlCol="0">
            <a:spAutoFit/>
          </a:bodyPr>
          <a:lstStyle/>
          <a:p>
            <a:r>
              <a:rPr lang="en-GB" dirty="0">
                <a:solidFill>
                  <a:schemeClr val="bg1"/>
                </a:solidFill>
                <a:latin typeface="Malgun Gothic" panose="020B0503020000020004" pitchFamily="34" charset="-127"/>
                <a:ea typeface="Malgun Gothic" panose="020B0503020000020004" pitchFamily="34" charset="-127"/>
              </a:rPr>
              <a:t>Poverty Development Case Example  </a:t>
            </a:r>
          </a:p>
        </p:txBody>
      </p:sp>
    </p:spTree>
    <p:extLst>
      <p:ext uri="{BB962C8B-B14F-4D97-AF65-F5344CB8AC3E}">
        <p14:creationId xmlns:p14="http://schemas.microsoft.com/office/powerpoint/2010/main" val="22716871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68000">
              <a:srgbClr val="AADBF2"/>
            </a:gs>
            <a:gs pos="100000">
              <a:schemeClr val="accent1">
                <a:lumMod val="5000"/>
                <a:lumOff val="95000"/>
              </a:schemeClr>
            </a:gs>
            <a:gs pos="14000">
              <a:schemeClr val="tx2">
                <a:lumMod val="75000"/>
                <a:lumOff val="2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27914039-25A7-D5E6-B58A-BBF4CB67C68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390FE4E-080D-7CF9-2C9C-9BD0FC804C5A}"/>
              </a:ext>
            </a:extLst>
          </p:cNvPr>
          <p:cNvSpPr/>
          <p:nvPr/>
        </p:nvSpPr>
        <p:spPr>
          <a:xfrm>
            <a:off x="-846306" y="0"/>
            <a:ext cx="13180979" cy="813354"/>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latin typeface="Malgun Gothic" panose="020B0503020000020004" pitchFamily="34" charset="-127"/>
                <a:ea typeface="Malgun Gothic" panose="020B0503020000020004" pitchFamily="34" charset="-127"/>
              </a:rPr>
              <a:t>Social Work - Back to the future </a:t>
            </a:r>
          </a:p>
        </p:txBody>
      </p:sp>
      <p:grpSp>
        <p:nvGrpSpPr>
          <p:cNvPr id="9" name="Group 8">
            <a:extLst>
              <a:ext uri="{FF2B5EF4-FFF2-40B4-BE49-F238E27FC236}">
                <a16:creationId xmlns:a16="http://schemas.microsoft.com/office/drawing/2014/main" id="{FBF2FEB6-0E64-0C2B-111C-C1EAA183F961}"/>
              </a:ext>
            </a:extLst>
          </p:cNvPr>
          <p:cNvGrpSpPr/>
          <p:nvPr/>
        </p:nvGrpSpPr>
        <p:grpSpPr>
          <a:xfrm>
            <a:off x="276225" y="1389943"/>
            <a:ext cx="11449050" cy="5324475"/>
            <a:chOff x="276225" y="1389943"/>
            <a:chExt cx="11449050" cy="5324475"/>
          </a:xfrm>
        </p:grpSpPr>
        <p:sp>
          <p:nvSpPr>
            <p:cNvPr id="2" name="Rectangle: Rounded Corners 1">
              <a:extLst>
                <a:ext uri="{FF2B5EF4-FFF2-40B4-BE49-F238E27FC236}">
                  <a16:creationId xmlns:a16="http://schemas.microsoft.com/office/drawing/2014/main" id="{F905669C-F0EF-4679-82C2-63E0F0CF638E}"/>
                </a:ext>
              </a:extLst>
            </p:cNvPr>
            <p:cNvSpPr/>
            <p:nvPr/>
          </p:nvSpPr>
          <p:spPr>
            <a:xfrm>
              <a:off x="276225" y="1389943"/>
              <a:ext cx="11449050" cy="5324475"/>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A12EA59-FF55-165E-72E9-C2426E7948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6725" y="2809532"/>
              <a:ext cx="2434920" cy="2241273"/>
            </a:xfrm>
            <a:prstGeom prst="rect">
              <a:avLst/>
            </a:prstGeom>
          </p:spPr>
        </p:pic>
        <p:sp>
          <p:nvSpPr>
            <p:cNvPr id="8" name="TextBox 7">
              <a:extLst>
                <a:ext uri="{FF2B5EF4-FFF2-40B4-BE49-F238E27FC236}">
                  <a16:creationId xmlns:a16="http://schemas.microsoft.com/office/drawing/2014/main" id="{FDE28B4F-C2A8-989C-00ED-430B90921C63}"/>
                </a:ext>
              </a:extLst>
            </p:cNvPr>
            <p:cNvSpPr txBox="1"/>
            <p:nvPr/>
          </p:nvSpPr>
          <p:spPr>
            <a:xfrm>
              <a:off x="466725" y="1999826"/>
              <a:ext cx="2434920" cy="954107"/>
            </a:xfrm>
            <a:prstGeom prst="rect">
              <a:avLst/>
            </a:prstGeom>
            <a:noFill/>
          </p:spPr>
          <p:txBody>
            <a:bodyPr wrap="square" rtlCol="0">
              <a:spAutoFit/>
            </a:bodyPr>
            <a:lstStyle/>
            <a:p>
              <a:pPr algn="ctr"/>
              <a:r>
                <a:rPr lang="en-GB" sz="2000" dirty="0">
                  <a:solidFill>
                    <a:schemeClr val="bg1"/>
                  </a:solidFill>
                </a:rPr>
                <a:t> </a:t>
              </a:r>
              <a:r>
                <a:rPr lang="en-GB" sz="1600" dirty="0">
                  <a:solidFill>
                    <a:schemeClr val="bg1"/>
                  </a:solidFill>
                  <a:latin typeface="Malgun Gothic" panose="020B0503020000020004" pitchFamily="34" charset="-127"/>
                  <a:ea typeface="Malgun Gothic" panose="020B0503020000020004" pitchFamily="34" charset="-127"/>
                </a:rPr>
                <a:t>Case  Example Arising from Case Work  </a:t>
              </a:r>
              <a:endParaRPr lang="en-GB" sz="2000" dirty="0">
                <a:solidFill>
                  <a:schemeClr val="bg1"/>
                </a:solidFill>
                <a:latin typeface="Malgun Gothic" panose="020B0503020000020004" pitchFamily="34" charset="-127"/>
                <a:ea typeface="Malgun Gothic" panose="020B0503020000020004" pitchFamily="34" charset="-127"/>
              </a:endParaRPr>
            </a:p>
            <a:p>
              <a:endParaRPr lang="en-GB" sz="2000" dirty="0">
                <a:solidFill>
                  <a:schemeClr val="bg1"/>
                </a:solidFill>
              </a:endParaRPr>
            </a:p>
          </p:txBody>
        </p:sp>
      </p:grpSp>
      <p:pic>
        <p:nvPicPr>
          <p:cNvPr id="3" name="Picture 2">
            <a:extLst>
              <a:ext uri="{FF2B5EF4-FFF2-40B4-BE49-F238E27FC236}">
                <a16:creationId xmlns:a16="http://schemas.microsoft.com/office/drawing/2014/main" id="{7CE5C99B-A698-D597-D2C0-1A8DD16F5C1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9699740" y="25236"/>
            <a:ext cx="2492260" cy="813354"/>
          </a:xfrm>
          <a:prstGeom prst="rect">
            <a:avLst/>
          </a:prstGeo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BBF922-50AF-9919-0E8E-6C08B861AE40}"/>
              </a:ext>
            </a:extLst>
          </p:cNvPr>
          <p:cNvSpPr txBox="1"/>
          <p:nvPr/>
        </p:nvSpPr>
        <p:spPr>
          <a:xfrm>
            <a:off x="2811529" y="1548387"/>
            <a:ext cx="8671588" cy="5007589"/>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GB" sz="1700" kern="100"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rPr>
              <a:t>“No one wants to work with us Gypsies”  – “We don’t work with Gypsies because Gypsies keep themselves to themselves” </a:t>
            </a:r>
          </a:p>
          <a:p>
            <a:pPr marL="285750" indent="-285750">
              <a:lnSpc>
                <a:spcPct val="115000"/>
              </a:lnSpc>
              <a:spcAft>
                <a:spcPts val="800"/>
              </a:spcAft>
              <a:buFont typeface="Arial" panose="020B0604020202020204" pitchFamily="34" charset="0"/>
              <a:buChar char="•"/>
            </a:pPr>
            <a:r>
              <a:rPr lang="en-GB" sz="1700" kern="100"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rPr>
              <a:t>2016 Developed a bridging project, which included a Needs Analysis (Verity 2022) Resulting in an Awareness Raising Conference 2019.</a:t>
            </a:r>
          </a:p>
          <a:p>
            <a:pPr marL="285750" indent="-285750">
              <a:lnSpc>
                <a:spcPct val="115000"/>
              </a:lnSpc>
              <a:spcAft>
                <a:spcPts val="800"/>
              </a:spcAft>
              <a:buFont typeface="Arial" panose="020B0604020202020204" pitchFamily="34" charset="0"/>
              <a:buChar char="•"/>
            </a:pPr>
            <a:r>
              <a:rPr lang="en-GB" sz="1700" kern="100"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rPr>
              <a:t>2020 Lockdown,  </a:t>
            </a:r>
          </a:p>
          <a:p>
            <a:pPr marL="285750" indent="-285750">
              <a:lnSpc>
                <a:spcPct val="115000"/>
              </a:lnSpc>
              <a:spcAft>
                <a:spcPts val="800"/>
              </a:spcAft>
              <a:buFont typeface="Arial" panose="020B0604020202020204" pitchFamily="34" charset="0"/>
              <a:buChar char="•"/>
            </a:pPr>
            <a:r>
              <a:rPr lang="en-GB" sz="1700" kern="100" dirty="0">
                <a:solidFill>
                  <a:schemeClr val="bg1"/>
                </a:solidFill>
                <a:latin typeface="Malgun Gothic" panose="020B0503020000020004" pitchFamily="34" charset="-127"/>
                <a:ea typeface="Malgun Gothic" panose="020B0503020000020004" pitchFamily="34" charset="-127"/>
                <a:cs typeface="Times New Roman" panose="02020603050405020304" pitchFamily="18" charset="0"/>
              </a:rPr>
              <a:t>Now,  we have </a:t>
            </a:r>
            <a:r>
              <a:rPr lang="en-GB" sz="1700" kern="100"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rPr>
              <a:t>two Wallich workers dedicated to supporting our local Romani and Traveller Community (250 individuals; NPT-GTAA ).</a:t>
            </a:r>
            <a:r>
              <a:rPr lang="en-GB" sz="1700" kern="100" dirty="0">
                <a:solidFill>
                  <a:schemeClr val="bg1"/>
                </a:solidFill>
                <a:latin typeface="Malgun Gothic" panose="020B0503020000020004" pitchFamily="34" charset="-127"/>
                <a:ea typeface="Malgun Gothic" panose="020B0503020000020004" pitchFamily="34" charset="-127"/>
                <a:cs typeface="Times New Roman" panose="02020603050405020304" pitchFamily="18" charset="0"/>
              </a:rPr>
              <a:t> Site arrears were running at  over £100,000 p.a now down to around £50,000 </a:t>
            </a:r>
          </a:p>
          <a:p>
            <a:pPr marL="285750" indent="-285750">
              <a:lnSpc>
                <a:spcPct val="115000"/>
              </a:lnSpc>
              <a:spcAft>
                <a:spcPts val="800"/>
              </a:spcAft>
              <a:buFont typeface="Arial" panose="020B0604020202020204" pitchFamily="34" charset="0"/>
              <a:buChar char="•"/>
            </a:pPr>
            <a:r>
              <a:rPr lang="en-GB" sz="1700" kern="100"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rPr>
              <a:t>Postal Service no mail for over 9 years, now a postal service has been resumed. </a:t>
            </a:r>
          </a:p>
          <a:p>
            <a:pPr marL="285750" indent="-285750">
              <a:lnSpc>
                <a:spcPct val="115000"/>
              </a:lnSpc>
              <a:spcAft>
                <a:spcPts val="800"/>
              </a:spcAft>
              <a:buFont typeface="Arial" panose="020B0604020202020204" pitchFamily="34" charset="0"/>
              <a:buChar char="•"/>
            </a:pPr>
            <a:r>
              <a:rPr lang="en-GB" sz="1700" kern="100"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rPr>
              <a:t>Roadside Encampments policies and Practices </a:t>
            </a:r>
          </a:p>
          <a:p>
            <a:pPr marL="285750" indent="-285750">
              <a:lnSpc>
                <a:spcPct val="115000"/>
              </a:lnSpc>
              <a:spcAft>
                <a:spcPts val="800"/>
              </a:spcAft>
              <a:buFont typeface="Arial" panose="020B0604020202020204" pitchFamily="34" charset="0"/>
              <a:buChar char="•"/>
            </a:pPr>
            <a:r>
              <a:rPr lang="en-GB" sz="1700" kern="100"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rPr>
              <a:t>Energy Cost; 2024 each plot received £1,000 energy grants (also now can access Warm Wales grants)   Currently looking at energy management and support around solar energy and sympatric instillation.  </a:t>
            </a:r>
          </a:p>
          <a:p>
            <a:pPr marL="285750" indent="-285750">
              <a:lnSpc>
                <a:spcPct val="115000"/>
              </a:lnSpc>
              <a:spcAft>
                <a:spcPts val="800"/>
              </a:spcAft>
              <a:buFont typeface="Arial" panose="020B0604020202020204" pitchFamily="34" charset="0"/>
              <a:buChar char="•"/>
            </a:pPr>
            <a:r>
              <a:rPr lang="en-GB" sz="1700" kern="100" dirty="0">
                <a:solidFill>
                  <a:schemeClr val="bg1"/>
                </a:solidFill>
                <a:effectLst/>
                <a:latin typeface="Malgun Gothic" panose="020B0503020000020004" pitchFamily="34" charset="-127"/>
                <a:ea typeface="Malgun Gothic" panose="020B0503020000020004" pitchFamily="34" charset="-127"/>
                <a:cs typeface="Times New Roman" panose="02020603050405020304" pitchFamily="18" charset="0"/>
              </a:rPr>
              <a:t>Looking to set up a Women’s Well Being Group  </a:t>
            </a:r>
          </a:p>
        </p:txBody>
      </p:sp>
    </p:spTree>
    <p:extLst>
      <p:ext uri="{BB962C8B-B14F-4D97-AF65-F5344CB8AC3E}">
        <p14:creationId xmlns:p14="http://schemas.microsoft.com/office/powerpoint/2010/main" val="3021654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68000">
              <a:srgbClr val="AADBF2"/>
            </a:gs>
            <a:gs pos="100000">
              <a:schemeClr val="accent1">
                <a:lumMod val="5000"/>
                <a:lumOff val="95000"/>
              </a:schemeClr>
            </a:gs>
            <a:gs pos="14000">
              <a:schemeClr val="tx2">
                <a:lumMod val="75000"/>
                <a:lumOff val="2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AA4B8A6B-5563-3D3D-9F27-49A623FA726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51CAE93-5324-7B92-0F53-D694FA82AEC1}"/>
              </a:ext>
            </a:extLst>
          </p:cNvPr>
          <p:cNvSpPr/>
          <p:nvPr/>
        </p:nvSpPr>
        <p:spPr>
          <a:xfrm>
            <a:off x="-846306" y="0"/>
            <a:ext cx="13180979" cy="813354"/>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latin typeface="Malgun Gothic" panose="020B0503020000020004" pitchFamily="34" charset="-127"/>
                <a:ea typeface="Malgun Gothic" panose="020B0503020000020004" pitchFamily="34" charset="-127"/>
              </a:rPr>
              <a:t>Social Work - Back to the future </a:t>
            </a:r>
          </a:p>
        </p:txBody>
      </p:sp>
      <p:sp>
        <p:nvSpPr>
          <p:cNvPr id="2" name="Rectangle: Rounded Corners 1">
            <a:extLst>
              <a:ext uri="{FF2B5EF4-FFF2-40B4-BE49-F238E27FC236}">
                <a16:creationId xmlns:a16="http://schemas.microsoft.com/office/drawing/2014/main" id="{4D7F45B1-BDE3-4B82-EFD2-9AE0CDDCD52F}"/>
              </a:ext>
            </a:extLst>
          </p:cNvPr>
          <p:cNvSpPr/>
          <p:nvPr/>
        </p:nvSpPr>
        <p:spPr>
          <a:xfrm>
            <a:off x="304800" y="1399470"/>
            <a:ext cx="11449050" cy="5324475"/>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2572D59F-FB5B-B860-7217-E333DC659AE4}"/>
              </a:ext>
            </a:extLst>
          </p:cNvPr>
          <p:cNvPicPr>
            <a:picLocks noChangeAspect="1"/>
          </p:cNvPicPr>
          <p:nvPr/>
        </p:nvPicPr>
        <p:blipFill>
          <a:blip r:embed="rId3">
            <a:extLst>
              <a:ext uri="{28A0092B-C50C-407E-A947-70E740481C1C}">
                <a14:useLocalDpi xmlns:a14="http://schemas.microsoft.com/office/drawing/2010/main" val="0"/>
              </a:ext>
            </a:extLst>
          </a:blip>
          <a:srcRect l="2197" r="2248" b="6123"/>
          <a:stretch/>
        </p:blipFill>
        <p:spPr>
          <a:xfrm>
            <a:off x="628649" y="1919100"/>
            <a:ext cx="5198027" cy="4219574"/>
          </a:xfrm>
          <a:prstGeom prst="rect">
            <a:avLst/>
          </a:prstGeom>
        </p:spPr>
      </p:pic>
      <p:sp>
        <p:nvSpPr>
          <p:cNvPr id="3" name="TextBox 2">
            <a:extLst>
              <a:ext uri="{FF2B5EF4-FFF2-40B4-BE49-F238E27FC236}">
                <a16:creationId xmlns:a16="http://schemas.microsoft.com/office/drawing/2014/main" id="{E9BD433F-111F-258B-B992-DABE138DD909}"/>
              </a:ext>
            </a:extLst>
          </p:cNvPr>
          <p:cNvSpPr txBox="1"/>
          <p:nvPr/>
        </p:nvSpPr>
        <p:spPr>
          <a:xfrm>
            <a:off x="6029325" y="1919100"/>
            <a:ext cx="5426637" cy="4154984"/>
          </a:xfrm>
          <a:prstGeom prst="rect">
            <a:avLst/>
          </a:prstGeom>
          <a:noFill/>
        </p:spPr>
        <p:txBody>
          <a:bodyPr wrap="square" rtlCol="0">
            <a:spAutoFit/>
          </a:bodyPr>
          <a:lstStyle/>
          <a:p>
            <a:r>
              <a:rPr lang="en-GB" sz="2400" dirty="0">
                <a:solidFill>
                  <a:schemeClr val="bg1"/>
                </a:solidFill>
                <a:latin typeface="Malgun Gothic" panose="020B0503020000020004" pitchFamily="34" charset="-127"/>
                <a:ea typeface="Malgun Gothic" panose="020B0503020000020004" pitchFamily="34" charset="-127"/>
              </a:rPr>
              <a:t>In September 2014 we had 230 Children on the Child Protection Register </a:t>
            </a:r>
          </a:p>
          <a:p>
            <a:endParaRPr lang="en-GB" sz="2400" dirty="0">
              <a:solidFill>
                <a:schemeClr val="bg1"/>
              </a:solidFill>
              <a:latin typeface="Malgun Gothic" panose="020B0503020000020004" pitchFamily="34" charset="-127"/>
              <a:ea typeface="Malgun Gothic" panose="020B0503020000020004" pitchFamily="34" charset="-127"/>
            </a:endParaRPr>
          </a:p>
          <a:p>
            <a:r>
              <a:rPr lang="en-GB" sz="2400" dirty="0">
                <a:solidFill>
                  <a:schemeClr val="bg1"/>
                </a:solidFill>
                <a:latin typeface="Malgun Gothic" panose="020B0503020000020004" pitchFamily="34" charset="-127"/>
                <a:ea typeface="Malgun Gothic" panose="020B0503020000020004" pitchFamily="34" charset="-127"/>
              </a:rPr>
              <a:t>Currently we have around 75 on the register and have seen the CP registrations fall to as low as 43.</a:t>
            </a:r>
          </a:p>
          <a:p>
            <a:endParaRPr lang="en-GB" sz="2400" dirty="0">
              <a:solidFill>
                <a:schemeClr val="bg1"/>
              </a:solidFill>
              <a:latin typeface="Malgun Gothic" panose="020B0503020000020004" pitchFamily="34" charset="-127"/>
              <a:ea typeface="Malgun Gothic" panose="020B0503020000020004" pitchFamily="34" charset="-127"/>
            </a:endParaRPr>
          </a:p>
          <a:p>
            <a:r>
              <a:rPr lang="en-GB" sz="2400" dirty="0">
                <a:solidFill>
                  <a:schemeClr val="bg1"/>
                </a:solidFill>
                <a:latin typeface="Malgun Gothic" panose="020B0503020000020004" pitchFamily="34" charset="-127"/>
                <a:ea typeface="Malgun Gothic" panose="020B0503020000020004" pitchFamily="34" charset="-127"/>
              </a:rPr>
              <a:t>At present, as an Authority we have around 24 cases in PLO.</a:t>
            </a:r>
            <a:br>
              <a:rPr lang="en-GB" sz="2400" dirty="0">
                <a:solidFill>
                  <a:schemeClr val="bg1"/>
                </a:solidFill>
              </a:rPr>
            </a:br>
            <a:endParaRPr lang="en-GB" sz="2400" dirty="0">
              <a:solidFill>
                <a:schemeClr val="bg1"/>
              </a:solidFill>
            </a:endParaRPr>
          </a:p>
        </p:txBody>
      </p:sp>
      <p:pic>
        <p:nvPicPr>
          <p:cNvPr id="9" name="Picture 2">
            <a:extLst>
              <a:ext uri="{FF2B5EF4-FFF2-40B4-BE49-F238E27FC236}">
                <a16:creationId xmlns:a16="http://schemas.microsoft.com/office/drawing/2014/main" id="{48306345-8AFF-3BDE-5948-DC9EDAF8C4D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9699740" y="-25236"/>
            <a:ext cx="2492260" cy="838590"/>
          </a:xfrm>
          <a:prstGeom prst="rect">
            <a:avLst/>
          </a:prstGeo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6600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68000">
              <a:srgbClr val="AADBF2"/>
            </a:gs>
            <a:gs pos="100000">
              <a:schemeClr val="accent1">
                <a:lumMod val="5000"/>
                <a:lumOff val="95000"/>
              </a:schemeClr>
            </a:gs>
            <a:gs pos="14000">
              <a:schemeClr val="tx2">
                <a:lumMod val="75000"/>
                <a:lumOff val="2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D3A54990-AA07-2B65-C151-490F5A773AB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B27158E-2946-2192-B178-6354077C52A4}"/>
              </a:ext>
            </a:extLst>
          </p:cNvPr>
          <p:cNvSpPr/>
          <p:nvPr/>
        </p:nvSpPr>
        <p:spPr>
          <a:xfrm>
            <a:off x="-846306" y="0"/>
            <a:ext cx="13180979" cy="813354"/>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latin typeface="Malgun Gothic" panose="020B0503020000020004" pitchFamily="34" charset="-127"/>
                <a:ea typeface="Malgun Gothic" panose="020B0503020000020004" pitchFamily="34" charset="-127"/>
              </a:rPr>
              <a:t>Social Work - Back to the future </a:t>
            </a:r>
          </a:p>
        </p:txBody>
      </p:sp>
      <p:grpSp>
        <p:nvGrpSpPr>
          <p:cNvPr id="9" name="Group 8">
            <a:extLst>
              <a:ext uri="{FF2B5EF4-FFF2-40B4-BE49-F238E27FC236}">
                <a16:creationId xmlns:a16="http://schemas.microsoft.com/office/drawing/2014/main" id="{F7771DF3-68A3-5B36-A0B9-E38959C766CC}"/>
              </a:ext>
            </a:extLst>
          </p:cNvPr>
          <p:cNvGrpSpPr/>
          <p:nvPr/>
        </p:nvGrpSpPr>
        <p:grpSpPr>
          <a:xfrm>
            <a:off x="371475" y="1379150"/>
            <a:ext cx="11449050" cy="5324475"/>
            <a:chOff x="371475" y="1379150"/>
            <a:chExt cx="11449050" cy="5324475"/>
          </a:xfrm>
        </p:grpSpPr>
        <p:sp>
          <p:nvSpPr>
            <p:cNvPr id="2" name="Rectangle: Rounded Corners 1">
              <a:extLst>
                <a:ext uri="{FF2B5EF4-FFF2-40B4-BE49-F238E27FC236}">
                  <a16:creationId xmlns:a16="http://schemas.microsoft.com/office/drawing/2014/main" id="{1606F57E-C2E9-E5A4-1A26-8CFA3524C41C}"/>
                </a:ext>
              </a:extLst>
            </p:cNvPr>
            <p:cNvSpPr/>
            <p:nvPr/>
          </p:nvSpPr>
          <p:spPr>
            <a:xfrm>
              <a:off x="371475" y="1379150"/>
              <a:ext cx="11449050" cy="5324475"/>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FC842AC-5A7A-7C9C-3126-562CAE00BC6C}"/>
                </a:ext>
              </a:extLst>
            </p:cNvPr>
            <p:cNvPicPr>
              <a:picLocks noChangeAspect="1"/>
            </p:cNvPicPr>
            <p:nvPr/>
          </p:nvPicPr>
          <p:blipFill>
            <a:blip r:embed="rId3">
              <a:extLst>
                <a:ext uri="{28A0092B-C50C-407E-A947-70E740481C1C}">
                  <a14:useLocalDpi xmlns:a14="http://schemas.microsoft.com/office/drawing/2010/main" val="0"/>
                </a:ext>
              </a:extLst>
            </a:blip>
            <a:srcRect l="16426" r="16426"/>
            <a:stretch/>
          </p:blipFill>
          <p:spPr>
            <a:xfrm>
              <a:off x="762000" y="1685924"/>
              <a:ext cx="6129130" cy="4657032"/>
            </a:xfrm>
            <a:prstGeom prst="rect">
              <a:avLst/>
            </a:prstGeom>
          </p:spPr>
        </p:pic>
        <p:sp>
          <p:nvSpPr>
            <p:cNvPr id="8" name="TextBox 7">
              <a:extLst>
                <a:ext uri="{FF2B5EF4-FFF2-40B4-BE49-F238E27FC236}">
                  <a16:creationId xmlns:a16="http://schemas.microsoft.com/office/drawing/2014/main" id="{C001D523-E6AD-CD33-5E3C-058B432481BC}"/>
                </a:ext>
              </a:extLst>
            </p:cNvPr>
            <p:cNvSpPr txBox="1"/>
            <p:nvPr/>
          </p:nvSpPr>
          <p:spPr>
            <a:xfrm>
              <a:off x="7053943" y="2285364"/>
              <a:ext cx="4140844" cy="2000548"/>
            </a:xfrm>
            <a:prstGeom prst="rect">
              <a:avLst/>
            </a:prstGeom>
            <a:noFill/>
          </p:spPr>
          <p:txBody>
            <a:bodyPr wrap="square" rtlCol="0">
              <a:spAutoFit/>
            </a:bodyPr>
            <a:lstStyle/>
            <a:p>
              <a:pPr algn="ctr"/>
              <a:r>
                <a:rPr lang="en-GB" sz="3200" dirty="0">
                  <a:solidFill>
                    <a:schemeClr val="bg1"/>
                  </a:solidFill>
                  <a:latin typeface="Malgun Gothic" panose="020B0503020000020004" pitchFamily="34" charset="-127"/>
                  <a:ea typeface="Malgun Gothic" panose="020B0503020000020004" pitchFamily="34" charset="-127"/>
                </a:rPr>
                <a:t>Don't Take Our Kids – </a:t>
              </a:r>
            </a:p>
            <a:p>
              <a:pPr algn="ctr"/>
              <a:r>
                <a:rPr lang="en-GB" sz="3200" dirty="0">
                  <a:solidFill>
                    <a:schemeClr val="bg1"/>
                  </a:solidFill>
                  <a:latin typeface="Malgun Gothic" panose="020B0503020000020004" pitchFamily="34" charset="-127"/>
                  <a:ea typeface="Malgun Gothic" panose="020B0503020000020004" pitchFamily="34" charset="-127"/>
                </a:rPr>
                <a:t>BBC iPlayer</a:t>
              </a:r>
            </a:p>
            <a:p>
              <a:endParaRPr lang="en-GB" sz="2800" dirty="0">
                <a:solidFill>
                  <a:schemeClr val="bg1"/>
                </a:solidFill>
                <a:latin typeface="Malgun Gothic" panose="020B0503020000020004" pitchFamily="34" charset="-127"/>
                <a:ea typeface="Malgun Gothic" panose="020B0503020000020004" pitchFamily="34" charset="-127"/>
              </a:endParaRPr>
            </a:p>
          </p:txBody>
        </p:sp>
      </p:grpSp>
      <p:pic>
        <p:nvPicPr>
          <p:cNvPr id="11" name="Picture 2">
            <a:extLst>
              <a:ext uri="{FF2B5EF4-FFF2-40B4-BE49-F238E27FC236}">
                <a16:creationId xmlns:a16="http://schemas.microsoft.com/office/drawing/2014/main" id="{2EAB2B90-B69B-44E2-8A96-4BD79BD95D8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9699740" y="25236"/>
            <a:ext cx="2492260" cy="788118"/>
          </a:xfrm>
          <a:prstGeom prst="rect">
            <a:avLst/>
          </a:prstGeo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AB707AC-3AD9-1276-2125-4C2903B03FE4}"/>
              </a:ext>
            </a:extLst>
          </p:cNvPr>
          <p:cNvSpPr txBox="1"/>
          <p:nvPr/>
        </p:nvSpPr>
        <p:spPr>
          <a:xfrm>
            <a:off x="7516867" y="4699683"/>
            <a:ext cx="3677920" cy="1631216"/>
          </a:xfrm>
          <a:prstGeom prst="rect">
            <a:avLst/>
          </a:prstGeom>
          <a:noFill/>
        </p:spPr>
        <p:txBody>
          <a:bodyPr wrap="square" rtlCol="0">
            <a:spAutoFit/>
          </a:bodyPr>
          <a:lstStyle/>
          <a:p>
            <a:pPr algn="ctr"/>
            <a:r>
              <a:rPr lang="en-GB" dirty="0">
                <a:solidFill>
                  <a:schemeClr val="bg1"/>
                </a:solidFill>
                <a:latin typeface="Malgun Gothic" panose="020B0503020000020004" pitchFamily="34" charset="-127"/>
                <a:ea typeface="Malgun Gothic" panose="020B0503020000020004" pitchFamily="34" charset="-127"/>
              </a:rPr>
              <a:t>Ian Rees </a:t>
            </a:r>
          </a:p>
          <a:p>
            <a:pPr algn="ctr"/>
            <a:r>
              <a:rPr lang="en-GB" dirty="0">
                <a:solidFill>
                  <a:schemeClr val="bg1"/>
                </a:solidFill>
                <a:latin typeface="Malgun Gothic" panose="020B0503020000020004" pitchFamily="34" charset="-127"/>
                <a:ea typeface="Malgun Gothic" panose="020B0503020000020004" pitchFamily="34" charset="-127"/>
              </a:rPr>
              <a:t>Consultant  Social Worker</a:t>
            </a:r>
          </a:p>
          <a:p>
            <a:pPr algn="ctr"/>
            <a:r>
              <a:rPr lang="en-GB" dirty="0">
                <a:solidFill>
                  <a:schemeClr val="bg1"/>
                </a:solidFill>
                <a:latin typeface="Malgun Gothic" panose="020B0503020000020004" pitchFamily="34" charset="-127"/>
                <a:ea typeface="Malgun Gothic" panose="020B0503020000020004" pitchFamily="34" charset="-127"/>
              </a:rPr>
              <a:t>Neath Port Talbot Social Services </a:t>
            </a:r>
          </a:p>
          <a:p>
            <a:endParaRPr lang="en-GB" dirty="0">
              <a:solidFill>
                <a:schemeClr val="bg1"/>
              </a:solidFill>
              <a:latin typeface="Malgun Gothic" panose="020B0503020000020004" pitchFamily="34" charset="-127"/>
              <a:ea typeface="Malgun Gothic" panose="020B0503020000020004" pitchFamily="34" charset="-127"/>
            </a:endParaRPr>
          </a:p>
          <a:p>
            <a:pPr algn="ctr"/>
            <a:r>
              <a:rPr lang="en-GB" sz="2800" dirty="0">
                <a:solidFill>
                  <a:schemeClr val="bg1"/>
                </a:solidFill>
                <a:latin typeface="Malgun Gothic" panose="020B0503020000020004" pitchFamily="34" charset="-127"/>
                <a:ea typeface="Malgun Gothic" panose="020B0503020000020004" pitchFamily="34" charset="-127"/>
              </a:rPr>
              <a:t>i.rees1@npt.gov.uk </a:t>
            </a:r>
          </a:p>
        </p:txBody>
      </p:sp>
    </p:spTree>
    <p:extLst>
      <p:ext uri="{BB962C8B-B14F-4D97-AF65-F5344CB8AC3E}">
        <p14:creationId xmlns:p14="http://schemas.microsoft.com/office/powerpoint/2010/main" val="1459081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68000">
              <a:srgbClr val="AADBF2"/>
            </a:gs>
            <a:gs pos="100000">
              <a:schemeClr val="accent1">
                <a:lumMod val="5000"/>
                <a:lumOff val="95000"/>
              </a:schemeClr>
            </a:gs>
            <a:gs pos="14000">
              <a:schemeClr val="tx2">
                <a:lumMod val="75000"/>
                <a:lumOff val="2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259A0F97-43F6-9221-90DB-1BECF8FA643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51AA7E9-940A-F4AA-6144-C1889B170136}"/>
              </a:ext>
            </a:extLst>
          </p:cNvPr>
          <p:cNvSpPr/>
          <p:nvPr/>
        </p:nvSpPr>
        <p:spPr>
          <a:xfrm>
            <a:off x="-846306" y="0"/>
            <a:ext cx="13180979" cy="813354"/>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latin typeface="Malgun Gothic" panose="020B0503020000020004" pitchFamily="34" charset="-127"/>
                <a:ea typeface="Malgun Gothic" panose="020B0503020000020004" pitchFamily="34" charset="-127"/>
              </a:rPr>
              <a:t>Social Work - Back to the future </a:t>
            </a:r>
          </a:p>
        </p:txBody>
      </p:sp>
      <p:sp>
        <p:nvSpPr>
          <p:cNvPr id="2" name="Rectangle: Rounded Corners 1">
            <a:extLst>
              <a:ext uri="{FF2B5EF4-FFF2-40B4-BE49-F238E27FC236}">
                <a16:creationId xmlns:a16="http://schemas.microsoft.com/office/drawing/2014/main" id="{76E8BC28-915B-64AE-23AE-763F0FF7AD46}"/>
              </a:ext>
            </a:extLst>
          </p:cNvPr>
          <p:cNvSpPr/>
          <p:nvPr/>
        </p:nvSpPr>
        <p:spPr>
          <a:xfrm>
            <a:off x="181820" y="1119839"/>
            <a:ext cx="11449050" cy="5324475"/>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8188DE4A-4EF6-5562-7DE5-FB22E7C11EB9}"/>
              </a:ext>
            </a:extLst>
          </p:cNvPr>
          <p:cNvPicPr>
            <a:picLocks noChangeAspect="1"/>
          </p:cNvPicPr>
          <p:nvPr/>
        </p:nvPicPr>
        <p:blipFill>
          <a:blip r:embed="rId3">
            <a:extLst>
              <a:ext uri="{28A0092B-C50C-407E-A947-70E740481C1C}">
                <a14:useLocalDpi xmlns:a14="http://schemas.microsoft.com/office/drawing/2010/main" val="0"/>
              </a:ext>
            </a:extLst>
          </a:blip>
          <a:srcRect l="1983" b="8919"/>
          <a:stretch/>
        </p:blipFill>
        <p:spPr>
          <a:xfrm>
            <a:off x="560960" y="1866569"/>
            <a:ext cx="5535040" cy="3838905"/>
          </a:xfrm>
          <a:prstGeom prst="rect">
            <a:avLst/>
          </a:prstGeom>
        </p:spPr>
      </p:pic>
      <p:sp>
        <p:nvSpPr>
          <p:cNvPr id="8" name="TextBox 7">
            <a:extLst>
              <a:ext uri="{FF2B5EF4-FFF2-40B4-BE49-F238E27FC236}">
                <a16:creationId xmlns:a16="http://schemas.microsoft.com/office/drawing/2014/main" id="{0F93A91B-0E03-118A-F160-5CEE88CAD22A}"/>
              </a:ext>
            </a:extLst>
          </p:cNvPr>
          <p:cNvSpPr txBox="1"/>
          <p:nvPr/>
        </p:nvSpPr>
        <p:spPr>
          <a:xfrm>
            <a:off x="6096000" y="1908155"/>
            <a:ext cx="5426637" cy="4154984"/>
          </a:xfrm>
          <a:prstGeom prst="rect">
            <a:avLst/>
          </a:prstGeom>
          <a:noFill/>
        </p:spPr>
        <p:txBody>
          <a:bodyPr wrap="square" rtlCol="0">
            <a:spAutoFit/>
          </a:bodyPr>
          <a:lstStyle/>
          <a:p>
            <a:r>
              <a:rPr lang="en-GB" sz="2400" dirty="0">
                <a:solidFill>
                  <a:schemeClr val="bg1"/>
                </a:solidFill>
                <a:latin typeface="Malgun Gothic" panose="020B0503020000020004" pitchFamily="34" charset="-127"/>
                <a:ea typeface="Malgun Gothic" panose="020B0503020000020004" pitchFamily="34" charset="-127"/>
              </a:rPr>
              <a:t>In June 2014 we had 482 Children being Looked After,  which was the one of highest in the UK</a:t>
            </a:r>
          </a:p>
          <a:p>
            <a:endParaRPr lang="en-GB" sz="2400" dirty="0">
              <a:solidFill>
                <a:schemeClr val="bg1"/>
              </a:solidFill>
              <a:latin typeface="Malgun Gothic" panose="020B0503020000020004" pitchFamily="34" charset="-127"/>
              <a:ea typeface="Malgun Gothic" panose="020B0503020000020004" pitchFamily="34" charset="-127"/>
            </a:endParaRPr>
          </a:p>
          <a:p>
            <a:r>
              <a:rPr lang="en-GB" sz="2400" dirty="0">
                <a:solidFill>
                  <a:schemeClr val="bg1"/>
                </a:solidFill>
                <a:latin typeface="Malgun Gothic" panose="020B0503020000020004" pitchFamily="34" charset="-127"/>
                <a:ea typeface="Malgun Gothic" panose="020B0503020000020004" pitchFamily="34" charset="-127"/>
              </a:rPr>
              <a:t>Over the past 11 years,  we have more than halved that number currently we have 226 children being looked after.</a:t>
            </a:r>
            <a:br>
              <a:rPr lang="en-GB" sz="2400" dirty="0">
                <a:solidFill>
                  <a:schemeClr val="bg1"/>
                </a:solidFill>
                <a:latin typeface="Malgun Gothic" panose="020B0503020000020004" pitchFamily="34" charset="-127"/>
                <a:ea typeface="Malgun Gothic" panose="020B0503020000020004" pitchFamily="34" charset="-127"/>
              </a:rPr>
            </a:br>
            <a:br>
              <a:rPr lang="en-GB" sz="2400" dirty="0">
                <a:solidFill>
                  <a:schemeClr val="bg1"/>
                </a:solidFill>
                <a:latin typeface="Malgun Gothic" panose="020B0503020000020004" pitchFamily="34" charset="-127"/>
                <a:ea typeface="Malgun Gothic" panose="020B0503020000020004" pitchFamily="34" charset="-127"/>
              </a:rPr>
            </a:br>
            <a:r>
              <a:rPr lang="en-GB" sz="2400" dirty="0">
                <a:solidFill>
                  <a:schemeClr val="bg1"/>
                </a:solidFill>
                <a:latin typeface="Malgun Gothic" panose="020B0503020000020004" pitchFamily="34" charset="-127"/>
                <a:ea typeface="Malgun Gothic" panose="020B0503020000020004" pitchFamily="34" charset="-127"/>
              </a:rPr>
              <a:t>Many of whom are a legacy from 2014 </a:t>
            </a:r>
          </a:p>
        </p:txBody>
      </p:sp>
      <p:pic>
        <p:nvPicPr>
          <p:cNvPr id="3" name="Picture 2">
            <a:extLst>
              <a:ext uri="{FF2B5EF4-FFF2-40B4-BE49-F238E27FC236}">
                <a16:creationId xmlns:a16="http://schemas.microsoft.com/office/drawing/2014/main" id="{0DA6619E-6DA6-C790-25E7-7E940D3141C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9699740" y="-25236"/>
            <a:ext cx="2492260" cy="838590"/>
          </a:xfrm>
          <a:prstGeom prst="rect">
            <a:avLst/>
          </a:prstGeo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768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68000">
              <a:srgbClr val="AADBF2"/>
            </a:gs>
            <a:gs pos="100000">
              <a:schemeClr val="accent1">
                <a:lumMod val="5000"/>
                <a:lumOff val="95000"/>
              </a:schemeClr>
            </a:gs>
            <a:gs pos="14000">
              <a:schemeClr val="tx2">
                <a:lumMod val="75000"/>
                <a:lumOff val="2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640907C8-245B-D3A7-0529-B11F9E881DA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2B82831-9644-1CF4-B9C1-7723E91C5C9E}"/>
              </a:ext>
            </a:extLst>
          </p:cNvPr>
          <p:cNvSpPr/>
          <p:nvPr/>
        </p:nvSpPr>
        <p:spPr>
          <a:xfrm>
            <a:off x="-846306" y="-175273"/>
            <a:ext cx="13180979" cy="813354"/>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latin typeface="Malgun Gothic" panose="020B0503020000020004" pitchFamily="34" charset="-127"/>
                <a:ea typeface="Malgun Gothic" panose="020B0503020000020004" pitchFamily="34" charset="-127"/>
              </a:rPr>
              <a:t>Social Work - Back to the future </a:t>
            </a:r>
          </a:p>
        </p:txBody>
      </p:sp>
      <p:grpSp>
        <p:nvGrpSpPr>
          <p:cNvPr id="9" name="Group 8">
            <a:extLst>
              <a:ext uri="{FF2B5EF4-FFF2-40B4-BE49-F238E27FC236}">
                <a16:creationId xmlns:a16="http://schemas.microsoft.com/office/drawing/2014/main" id="{68DC3C4F-25B0-B189-1B56-094B6A3DFAE9}"/>
              </a:ext>
            </a:extLst>
          </p:cNvPr>
          <p:cNvGrpSpPr/>
          <p:nvPr/>
        </p:nvGrpSpPr>
        <p:grpSpPr>
          <a:xfrm>
            <a:off x="304800" y="1399470"/>
            <a:ext cx="11449050" cy="5324475"/>
            <a:chOff x="304800" y="1399470"/>
            <a:chExt cx="11449050" cy="5324475"/>
          </a:xfrm>
        </p:grpSpPr>
        <p:sp>
          <p:nvSpPr>
            <p:cNvPr id="2" name="Rectangle: Rounded Corners 1">
              <a:extLst>
                <a:ext uri="{FF2B5EF4-FFF2-40B4-BE49-F238E27FC236}">
                  <a16:creationId xmlns:a16="http://schemas.microsoft.com/office/drawing/2014/main" id="{1D4091C2-5D98-D875-502F-B56D0FA09E45}"/>
                </a:ext>
              </a:extLst>
            </p:cNvPr>
            <p:cNvSpPr/>
            <p:nvPr/>
          </p:nvSpPr>
          <p:spPr>
            <a:xfrm>
              <a:off x="304800" y="1399470"/>
              <a:ext cx="11449050" cy="5324475"/>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2CCD1C17-271F-6DFD-475B-685B902F8C1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9295" y="1693454"/>
              <a:ext cx="2944980" cy="4728329"/>
            </a:xfrm>
            <a:prstGeom prst="rect">
              <a:avLst/>
            </a:prstGeom>
          </p:spPr>
        </p:pic>
        <p:sp>
          <p:nvSpPr>
            <p:cNvPr id="8" name="TextBox 7">
              <a:extLst>
                <a:ext uri="{FF2B5EF4-FFF2-40B4-BE49-F238E27FC236}">
                  <a16:creationId xmlns:a16="http://schemas.microsoft.com/office/drawing/2014/main" id="{A86FD0D4-9EF3-B399-60EE-16EB8B34401E}"/>
                </a:ext>
              </a:extLst>
            </p:cNvPr>
            <p:cNvSpPr txBox="1"/>
            <p:nvPr/>
          </p:nvSpPr>
          <p:spPr>
            <a:xfrm>
              <a:off x="3905250" y="2108895"/>
              <a:ext cx="7143750" cy="3416320"/>
            </a:xfrm>
            <a:prstGeom prst="rect">
              <a:avLst/>
            </a:prstGeom>
            <a:noFill/>
          </p:spPr>
          <p:txBody>
            <a:bodyPr wrap="square" rtlCol="0">
              <a:spAutoFit/>
            </a:bodyPr>
            <a:lstStyle/>
            <a:p>
              <a:r>
                <a:rPr lang="en-GB" sz="2800" dirty="0">
                  <a:solidFill>
                    <a:schemeClr val="bg1"/>
                  </a:solidFill>
                  <a:latin typeface="Malgun Gothic" panose="020B0503020000020004" pitchFamily="34" charset="-127"/>
                  <a:ea typeface="Malgun Gothic" panose="020B0503020000020004" pitchFamily="34" charset="-127"/>
                </a:rPr>
                <a:t>The Social Worker </a:t>
              </a:r>
            </a:p>
            <a:p>
              <a:r>
                <a:rPr lang="en-GB" sz="2400" dirty="0">
                  <a:solidFill>
                    <a:schemeClr val="bg1"/>
                  </a:solidFill>
                  <a:latin typeface="Malgun Gothic" panose="020B0503020000020004" pitchFamily="34" charset="-127"/>
                  <a:ea typeface="Malgun Gothic" panose="020B0503020000020004" pitchFamily="34" charset="-127"/>
                </a:rPr>
                <a:t>Written in 1919 directly after the First World War and published in 2020.</a:t>
              </a:r>
            </a:p>
            <a:p>
              <a:endParaRPr lang="en-GB" sz="2800" dirty="0">
                <a:solidFill>
                  <a:schemeClr val="bg1"/>
                </a:solidFill>
                <a:latin typeface="Malgun Gothic" panose="020B0503020000020004" pitchFamily="34" charset="-127"/>
                <a:ea typeface="Malgun Gothic" panose="020B0503020000020004" pitchFamily="34" charset="-127"/>
              </a:endParaRPr>
            </a:p>
            <a:p>
              <a:r>
                <a:rPr lang="en-GB" sz="2800" dirty="0">
                  <a:solidFill>
                    <a:schemeClr val="bg1"/>
                  </a:solidFill>
                  <a:latin typeface="Malgun Gothic" panose="020B0503020000020004" pitchFamily="34" charset="-127"/>
                  <a:ea typeface="Malgun Gothic" panose="020B0503020000020004" pitchFamily="34" charset="-127"/>
                </a:rPr>
                <a:t>Clement Attlee  argued in his book ‘The Social Worker’  for a new kind of National Service,  which he called a  ‘Social Services’.  </a:t>
              </a:r>
            </a:p>
          </p:txBody>
        </p:sp>
      </p:grpSp>
      <p:pic>
        <p:nvPicPr>
          <p:cNvPr id="3" name="Picture 2">
            <a:extLst>
              <a:ext uri="{FF2B5EF4-FFF2-40B4-BE49-F238E27FC236}">
                <a16:creationId xmlns:a16="http://schemas.microsoft.com/office/drawing/2014/main" id="{80FB8946-7CE0-245B-B3E2-D8AE4FD55014}"/>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bwMode="auto">
          <a:xfrm>
            <a:off x="9699740" y="-150037"/>
            <a:ext cx="2492260" cy="762881"/>
          </a:xfrm>
          <a:prstGeom prst="rect">
            <a:avLst/>
          </a:prstGeo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133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68000">
              <a:srgbClr val="AADBF2"/>
            </a:gs>
            <a:gs pos="100000">
              <a:schemeClr val="accent1">
                <a:lumMod val="5000"/>
                <a:lumOff val="95000"/>
              </a:schemeClr>
            </a:gs>
            <a:gs pos="14000">
              <a:schemeClr val="tx2">
                <a:lumMod val="75000"/>
                <a:lumOff val="2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95DB233E-1B63-B6DB-D5A4-735C872F843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96702D4-9BA7-FEDF-4515-694881862FBC}"/>
              </a:ext>
            </a:extLst>
          </p:cNvPr>
          <p:cNvSpPr/>
          <p:nvPr/>
        </p:nvSpPr>
        <p:spPr>
          <a:xfrm>
            <a:off x="-846306" y="0"/>
            <a:ext cx="13180979" cy="813354"/>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latin typeface="Malgun Gothic" panose="020B0503020000020004" pitchFamily="34" charset="-127"/>
                <a:ea typeface="Malgun Gothic" panose="020B0503020000020004" pitchFamily="34" charset="-127"/>
              </a:rPr>
              <a:t>Social Work - Back to the future </a:t>
            </a:r>
          </a:p>
        </p:txBody>
      </p:sp>
      <p:grpSp>
        <p:nvGrpSpPr>
          <p:cNvPr id="9" name="Group 8">
            <a:extLst>
              <a:ext uri="{FF2B5EF4-FFF2-40B4-BE49-F238E27FC236}">
                <a16:creationId xmlns:a16="http://schemas.microsoft.com/office/drawing/2014/main" id="{0DBD9CD8-0082-88D6-B6A7-A09E6086E323}"/>
              </a:ext>
            </a:extLst>
          </p:cNvPr>
          <p:cNvGrpSpPr/>
          <p:nvPr/>
        </p:nvGrpSpPr>
        <p:grpSpPr>
          <a:xfrm>
            <a:off x="304800" y="1399470"/>
            <a:ext cx="11449050" cy="5324475"/>
            <a:chOff x="304800" y="1399470"/>
            <a:chExt cx="11449050" cy="5324475"/>
          </a:xfrm>
        </p:grpSpPr>
        <p:sp>
          <p:nvSpPr>
            <p:cNvPr id="2" name="Rectangle: Rounded Corners 1">
              <a:extLst>
                <a:ext uri="{FF2B5EF4-FFF2-40B4-BE49-F238E27FC236}">
                  <a16:creationId xmlns:a16="http://schemas.microsoft.com/office/drawing/2014/main" id="{F3050802-E5D7-CB59-AEAA-02A48AFCAC30}"/>
                </a:ext>
              </a:extLst>
            </p:cNvPr>
            <p:cNvSpPr/>
            <p:nvPr/>
          </p:nvSpPr>
          <p:spPr>
            <a:xfrm>
              <a:off x="304800" y="1399470"/>
              <a:ext cx="11449050" cy="5324475"/>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456CFA2-FE97-D1EC-9277-0A43966107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1974" y="2108895"/>
              <a:ext cx="3343276" cy="3857625"/>
            </a:xfrm>
            <a:prstGeom prst="rect">
              <a:avLst/>
            </a:prstGeom>
          </p:spPr>
        </p:pic>
        <p:sp>
          <p:nvSpPr>
            <p:cNvPr id="8" name="TextBox 7">
              <a:extLst>
                <a:ext uri="{FF2B5EF4-FFF2-40B4-BE49-F238E27FC236}">
                  <a16:creationId xmlns:a16="http://schemas.microsoft.com/office/drawing/2014/main" id="{8AA304AD-302A-C60A-BD66-308D4F31F5F8}"/>
                </a:ext>
              </a:extLst>
            </p:cNvPr>
            <p:cNvSpPr txBox="1"/>
            <p:nvPr/>
          </p:nvSpPr>
          <p:spPr>
            <a:xfrm>
              <a:off x="3905250" y="2108895"/>
              <a:ext cx="7143750" cy="3970318"/>
            </a:xfrm>
            <a:prstGeom prst="rect">
              <a:avLst/>
            </a:prstGeom>
            <a:noFill/>
          </p:spPr>
          <p:txBody>
            <a:bodyPr wrap="square" rtlCol="0">
              <a:spAutoFit/>
            </a:bodyPr>
            <a:lstStyle/>
            <a:p>
              <a:r>
                <a:rPr lang="en-GB" sz="2800" dirty="0">
                  <a:solidFill>
                    <a:schemeClr val="bg1"/>
                  </a:solidFill>
                  <a:latin typeface="Malgun Gothic" panose="020B0503020000020004" pitchFamily="34" charset="-127"/>
                  <a:ea typeface="Malgun Gothic" panose="020B0503020000020004" pitchFamily="34" charset="-127"/>
                </a:rPr>
                <a:t>The Social Worker </a:t>
              </a:r>
            </a:p>
            <a:p>
              <a:endParaRPr lang="en-GB" sz="2800" dirty="0">
                <a:solidFill>
                  <a:schemeClr val="bg1"/>
                </a:solidFill>
                <a:latin typeface="Malgun Gothic" panose="020B0503020000020004" pitchFamily="34" charset="-127"/>
                <a:ea typeface="Malgun Gothic" panose="020B0503020000020004" pitchFamily="34" charset="-127"/>
              </a:endParaRPr>
            </a:p>
            <a:p>
              <a:pPr lvl="1"/>
              <a:r>
                <a:rPr lang="en-GB" sz="2800" dirty="0">
                  <a:solidFill>
                    <a:schemeClr val="bg1"/>
                  </a:solidFill>
                  <a:latin typeface="Malgun Gothic" panose="020B0503020000020004" pitchFamily="34" charset="-127"/>
                  <a:ea typeface="Malgun Gothic" panose="020B0503020000020004" pitchFamily="34" charset="-127"/>
                </a:rPr>
                <a:t>This was not about a mobilisation of the population to fight a Great War.  </a:t>
              </a:r>
            </a:p>
            <a:p>
              <a:pPr lvl="1"/>
              <a:endParaRPr lang="en-GB" sz="2800" dirty="0">
                <a:solidFill>
                  <a:schemeClr val="bg1"/>
                </a:solidFill>
                <a:latin typeface="Malgun Gothic" panose="020B0503020000020004" pitchFamily="34" charset="-127"/>
                <a:ea typeface="Malgun Gothic" panose="020B0503020000020004" pitchFamily="34" charset="-127"/>
              </a:endParaRPr>
            </a:p>
            <a:p>
              <a:pPr lvl="1"/>
              <a:r>
                <a:rPr lang="en-GB" sz="2800" dirty="0">
                  <a:solidFill>
                    <a:schemeClr val="bg1"/>
                  </a:solidFill>
                  <a:latin typeface="Malgun Gothic" panose="020B0503020000020004" pitchFamily="34" charset="-127"/>
                  <a:ea typeface="Malgun Gothic" panose="020B0503020000020004" pitchFamily="34" charset="-127"/>
                </a:rPr>
                <a:t>But a call for men and women to be part of a “national mobilisation for the good of all”. </a:t>
              </a:r>
            </a:p>
            <a:p>
              <a:pPr lvl="1"/>
              <a:endParaRPr lang="en-GB" sz="2800" dirty="0">
                <a:solidFill>
                  <a:schemeClr val="bg1"/>
                </a:solidFill>
              </a:endParaRPr>
            </a:p>
          </p:txBody>
        </p:sp>
      </p:grpSp>
      <p:pic>
        <p:nvPicPr>
          <p:cNvPr id="3" name="Picture 2">
            <a:extLst>
              <a:ext uri="{FF2B5EF4-FFF2-40B4-BE49-F238E27FC236}">
                <a16:creationId xmlns:a16="http://schemas.microsoft.com/office/drawing/2014/main" id="{EFB79EE7-9FD7-A249-E4AC-DD359FFFC59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9699740" y="-25236"/>
            <a:ext cx="2492260" cy="838590"/>
          </a:xfrm>
          <a:prstGeom prst="rect">
            <a:avLst/>
          </a:prstGeo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678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68000">
              <a:srgbClr val="AADBF2"/>
            </a:gs>
            <a:gs pos="100000">
              <a:schemeClr val="accent1">
                <a:lumMod val="5000"/>
                <a:lumOff val="95000"/>
              </a:schemeClr>
            </a:gs>
            <a:gs pos="14000">
              <a:schemeClr val="tx2">
                <a:lumMod val="75000"/>
                <a:lumOff val="2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6614C073-32DF-92F2-B839-58E2F39186C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4C44862-533D-8097-71B2-40C4D72DE222}"/>
              </a:ext>
            </a:extLst>
          </p:cNvPr>
          <p:cNvSpPr/>
          <p:nvPr/>
        </p:nvSpPr>
        <p:spPr>
          <a:xfrm>
            <a:off x="-846306" y="0"/>
            <a:ext cx="13180979" cy="813354"/>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latin typeface="Malgun Gothic" panose="020B0503020000020004" pitchFamily="34" charset="-127"/>
                <a:ea typeface="Malgun Gothic" panose="020B0503020000020004" pitchFamily="34" charset="-127"/>
              </a:rPr>
              <a:t>Social Work - Back to the future </a:t>
            </a:r>
          </a:p>
        </p:txBody>
      </p:sp>
      <p:grpSp>
        <p:nvGrpSpPr>
          <p:cNvPr id="9" name="Group 8">
            <a:extLst>
              <a:ext uri="{FF2B5EF4-FFF2-40B4-BE49-F238E27FC236}">
                <a16:creationId xmlns:a16="http://schemas.microsoft.com/office/drawing/2014/main" id="{4EDB930A-D75A-7041-0BD0-492FD2B6781C}"/>
              </a:ext>
            </a:extLst>
          </p:cNvPr>
          <p:cNvGrpSpPr/>
          <p:nvPr/>
        </p:nvGrpSpPr>
        <p:grpSpPr>
          <a:xfrm>
            <a:off x="304800" y="1399470"/>
            <a:ext cx="11449050" cy="5335627"/>
            <a:chOff x="304800" y="1399470"/>
            <a:chExt cx="11449050" cy="5335627"/>
          </a:xfrm>
        </p:grpSpPr>
        <p:sp>
          <p:nvSpPr>
            <p:cNvPr id="2" name="Rectangle: Rounded Corners 1">
              <a:extLst>
                <a:ext uri="{FF2B5EF4-FFF2-40B4-BE49-F238E27FC236}">
                  <a16:creationId xmlns:a16="http://schemas.microsoft.com/office/drawing/2014/main" id="{F11F7C30-F60D-8335-6EB1-FC130B8C5BAA}"/>
                </a:ext>
              </a:extLst>
            </p:cNvPr>
            <p:cNvSpPr/>
            <p:nvPr/>
          </p:nvSpPr>
          <p:spPr>
            <a:xfrm>
              <a:off x="304800" y="1399470"/>
              <a:ext cx="11449050" cy="5324475"/>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86929686-1489-0585-BFF1-AF5AF934149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5474" y="1903005"/>
              <a:ext cx="3139103" cy="3951210"/>
            </a:xfrm>
            <a:prstGeom prst="rect">
              <a:avLst/>
            </a:prstGeom>
          </p:spPr>
        </p:pic>
        <p:sp>
          <p:nvSpPr>
            <p:cNvPr id="8" name="TextBox 7">
              <a:extLst>
                <a:ext uri="{FF2B5EF4-FFF2-40B4-BE49-F238E27FC236}">
                  <a16:creationId xmlns:a16="http://schemas.microsoft.com/office/drawing/2014/main" id="{FF525E6B-0D1D-B069-3BAD-B3AE0B0CE64D}"/>
                </a:ext>
              </a:extLst>
            </p:cNvPr>
            <p:cNvSpPr txBox="1"/>
            <p:nvPr/>
          </p:nvSpPr>
          <p:spPr>
            <a:xfrm>
              <a:off x="3905251" y="1903005"/>
              <a:ext cx="7143750" cy="4832092"/>
            </a:xfrm>
            <a:prstGeom prst="rect">
              <a:avLst/>
            </a:prstGeom>
            <a:noFill/>
          </p:spPr>
          <p:txBody>
            <a:bodyPr wrap="square" rtlCol="0">
              <a:spAutoFit/>
            </a:bodyPr>
            <a:lstStyle/>
            <a:p>
              <a:r>
                <a:rPr lang="en-GB" sz="2800" dirty="0">
                  <a:solidFill>
                    <a:schemeClr val="bg1"/>
                  </a:solidFill>
                  <a:latin typeface="Malgun Gothic" panose="020B0503020000020004" pitchFamily="34" charset="-127"/>
                  <a:ea typeface="Malgun Gothic" panose="020B0503020000020004" pitchFamily="34" charset="-127"/>
                </a:rPr>
                <a:t> On Poverty Attlee also argued—</a:t>
              </a:r>
            </a:p>
            <a:p>
              <a:endParaRPr lang="en-GB" sz="2800" dirty="0">
                <a:solidFill>
                  <a:schemeClr val="bg1"/>
                </a:solidFill>
                <a:latin typeface="Malgun Gothic" panose="020B0503020000020004" pitchFamily="34" charset="-127"/>
                <a:ea typeface="Malgun Gothic" panose="020B0503020000020004" pitchFamily="34" charset="-127"/>
              </a:endParaRPr>
            </a:p>
            <a:p>
              <a:pPr lvl="1"/>
              <a:r>
                <a:rPr lang="en-GB" sz="2800" dirty="0">
                  <a:solidFill>
                    <a:schemeClr val="bg1"/>
                  </a:solidFill>
                  <a:latin typeface="Malgun Gothic" panose="020B0503020000020004" pitchFamily="34" charset="-127"/>
                  <a:ea typeface="Malgun Gothic" panose="020B0503020000020004" pitchFamily="34" charset="-127"/>
                </a:rPr>
                <a:t>“Today the social worker can profit by the labours of his predecessor, the ground has been explored and mapped out. </a:t>
              </a:r>
            </a:p>
            <a:p>
              <a:pPr lvl="1"/>
              <a:endParaRPr lang="en-GB" sz="2800" dirty="0">
                <a:solidFill>
                  <a:schemeClr val="bg1"/>
                </a:solidFill>
                <a:latin typeface="Malgun Gothic" panose="020B0503020000020004" pitchFamily="34" charset="-127"/>
                <a:ea typeface="Malgun Gothic" panose="020B0503020000020004" pitchFamily="34" charset="-127"/>
              </a:endParaRPr>
            </a:p>
            <a:p>
              <a:pPr lvl="1"/>
              <a:r>
                <a:rPr lang="en-GB" sz="2800" dirty="0">
                  <a:solidFill>
                    <a:schemeClr val="bg1"/>
                  </a:solidFill>
                  <a:latin typeface="Malgun Gothic" panose="020B0503020000020004" pitchFamily="34" charset="-127"/>
                  <a:ea typeface="Malgun Gothic" panose="020B0503020000020004" pitchFamily="34" charset="-127"/>
                </a:rPr>
                <a:t>Research has been made into almost every phase of poverty, and many of its causes have been elucidated." </a:t>
              </a:r>
            </a:p>
            <a:p>
              <a:endParaRPr lang="en-GB" sz="2800" dirty="0">
                <a:solidFill>
                  <a:schemeClr val="bg1"/>
                </a:solidFill>
                <a:latin typeface="Malgun Gothic" panose="020B0503020000020004" pitchFamily="34" charset="-127"/>
                <a:ea typeface="Malgun Gothic" panose="020B0503020000020004" pitchFamily="34" charset="-127"/>
              </a:endParaRPr>
            </a:p>
          </p:txBody>
        </p:sp>
      </p:grpSp>
      <p:pic>
        <p:nvPicPr>
          <p:cNvPr id="3" name="Picture 2">
            <a:extLst>
              <a:ext uri="{FF2B5EF4-FFF2-40B4-BE49-F238E27FC236}">
                <a16:creationId xmlns:a16="http://schemas.microsoft.com/office/drawing/2014/main" id="{199DF7AE-FE71-AFEC-E13F-1B1AA9A9AA8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9699740" y="-25236"/>
            <a:ext cx="2492260" cy="838590"/>
          </a:xfrm>
          <a:prstGeom prst="rect">
            <a:avLst/>
          </a:prstGeo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085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68000">
              <a:srgbClr val="AADBF2"/>
            </a:gs>
            <a:gs pos="100000">
              <a:schemeClr val="accent1">
                <a:lumMod val="5000"/>
                <a:lumOff val="95000"/>
              </a:schemeClr>
            </a:gs>
            <a:gs pos="14000">
              <a:schemeClr val="tx2">
                <a:lumMod val="75000"/>
                <a:lumOff val="2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4333232F-0078-A5D5-4B30-8F588DEF0C8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0FE0719-52E1-5170-4AA1-AF6BFEA5D270}"/>
              </a:ext>
            </a:extLst>
          </p:cNvPr>
          <p:cNvSpPr/>
          <p:nvPr/>
        </p:nvSpPr>
        <p:spPr>
          <a:xfrm>
            <a:off x="-846306" y="0"/>
            <a:ext cx="13180979" cy="813354"/>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latin typeface="Malgun Gothic" panose="020B0503020000020004" pitchFamily="34" charset="-127"/>
                <a:ea typeface="Malgun Gothic" panose="020B0503020000020004" pitchFamily="34" charset="-127"/>
              </a:rPr>
              <a:t>Social Work - Back to the future </a:t>
            </a:r>
          </a:p>
        </p:txBody>
      </p:sp>
      <p:sp>
        <p:nvSpPr>
          <p:cNvPr id="2" name="Rectangle: Rounded Corners 1">
            <a:extLst>
              <a:ext uri="{FF2B5EF4-FFF2-40B4-BE49-F238E27FC236}">
                <a16:creationId xmlns:a16="http://schemas.microsoft.com/office/drawing/2014/main" id="{FE140CA5-497C-03BD-9B2A-3B81792B981A}"/>
              </a:ext>
            </a:extLst>
          </p:cNvPr>
          <p:cNvSpPr/>
          <p:nvPr/>
        </p:nvSpPr>
        <p:spPr>
          <a:xfrm>
            <a:off x="304800" y="1399470"/>
            <a:ext cx="11449050" cy="5324475"/>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2FCC7548-C421-7494-1C95-15CAE5D5DA5A}"/>
              </a:ext>
            </a:extLst>
          </p:cNvPr>
          <p:cNvSpPr txBox="1"/>
          <p:nvPr/>
        </p:nvSpPr>
        <p:spPr>
          <a:xfrm>
            <a:off x="3905251" y="1981298"/>
            <a:ext cx="7143750" cy="2923877"/>
          </a:xfrm>
          <a:prstGeom prst="rect">
            <a:avLst/>
          </a:prstGeom>
          <a:noFill/>
        </p:spPr>
        <p:txBody>
          <a:bodyPr wrap="square" rtlCol="0">
            <a:spAutoFit/>
          </a:bodyPr>
          <a:lstStyle/>
          <a:p>
            <a:r>
              <a:rPr lang="en-GB" sz="2800" dirty="0">
                <a:solidFill>
                  <a:schemeClr val="bg1"/>
                </a:solidFill>
                <a:latin typeface="Malgun Gothic" panose="020B0503020000020004" pitchFamily="34" charset="-127"/>
                <a:ea typeface="Malgun Gothic" panose="020B0503020000020004" pitchFamily="34" charset="-127"/>
              </a:rPr>
              <a:t>York Study A Study of Town Life</a:t>
            </a:r>
          </a:p>
          <a:p>
            <a:br>
              <a:rPr lang="en-GB" sz="2800" dirty="0">
                <a:solidFill>
                  <a:schemeClr val="bg1"/>
                </a:solidFill>
                <a:latin typeface="Malgun Gothic" panose="020B0503020000020004" pitchFamily="34" charset="-127"/>
                <a:ea typeface="Malgun Gothic" panose="020B0503020000020004" pitchFamily="34" charset="-127"/>
              </a:rPr>
            </a:br>
            <a:r>
              <a:rPr lang="en-GB" sz="2400" dirty="0">
                <a:solidFill>
                  <a:schemeClr val="bg1"/>
                </a:solidFill>
                <a:latin typeface="Malgun Gothic" panose="020B0503020000020004" pitchFamily="34" charset="-127"/>
                <a:ea typeface="Malgun Gothic" panose="020B0503020000020004" pitchFamily="34" charset="-127"/>
              </a:rPr>
              <a:t>The York study by Benjamin Seebohm Rowntree who  was one of the first attempt to understand the true cost of living. </a:t>
            </a:r>
          </a:p>
          <a:p>
            <a:endParaRPr lang="en-GB" sz="2800" dirty="0">
              <a:solidFill>
                <a:schemeClr val="bg1"/>
              </a:solidFill>
              <a:latin typeface="Malgun Gothic" panose="020B0503020000020004" pitchFamily="34" charset="-127"/>
              <a:ea typeface="Malgun Gothic" panose="020B0503020000020004" pitchFamily="34" charset="-127"/>
            </a:endParaRPr>
          </a:p>
          <a:p>
            <a:endParaRPr lang="en-GB" sz="2800" dirty="0">
              <a:solidFill>
                <a:schemeClr val="bg1"/>
              </a:solidFill>
              <a:latin typeface="Malgun Gothic" panose="020B0503020000020004" pitchFamily="34" charset="-127"/>
              <a:ea typeface="Malgun Gothic" panose="020B0503020000020004" pitchFamily="34" charset="-127"/>
            </a:endParaRPr>
          </a:p>
        </p:txBody>
      </p:sp>
      <p:pic>
        <p:nvPicPr>
          <p:cNvPr id="7" name="Picture 6">
            <a:extLst>
              <a:ext uri="{FF2B5EF4-FFF2-40B4-BE49-F238E27FC236}">
                <a16:creationId xmlns:a16="http://schemas.microsoft.com/office/drawing/2014/main" id="{EFD2D757-EC74-8045-CBFA-F8ED28C157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5363" y="1903004"/>
            <a:ext cx="2521262" cy="4332591"/>
          </a:xfrm>
          <a:prstGeom prst="rect">
            <a:avLst/>
          </a:prstGeom>
        </p:spPr>
      </p:pic>
      <p:pic>
        <p:nvPicPr>
          <p:cNvPr id="9" name="Picture 8" descr="A graph with lines and text&#10;&#10;AI-generated content may be incorrect.">
            <a:extLst>
              <a:ext uri="{FF2B5EF4-FFF2-40B4-BE49-F238E27FC236}">
                <a16:creationId xmlns:a16="http://schemas.microsoft.com/office/drawing/2014/main" id="{6124DD69-C13C-C855-8F5F-6F2323F8B3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5250" y="4331454"/>
            <a:ext cx="7002235" cy="1936077"/>
          </a:xfrm>
          <a:prstGeom prst="rect">
            <a:avLst/>
          </a:prstGeom>
        </p:spPr>
      </p:pic>
      <p:pic>
        <p:nvPicPr>
          <p:cNvPr id="8" name="Picture 2">
            <a:extLst>
              <a:ext uri="{FF2B5EF4-FFF2-40B4-BE49-F238E27FC236}">
                <a16:creationId xmlns:a16="http://schemas.microsoft.com/office/drawing/2014/main" id="{FB9171B6-3C61-78B9-43AE-5AB550084C2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bwMode="auto">
          <a:xfrm>
            <a:off x="9699740" y="0"/>
            <a:ext cx="2492260" cy="835544"/>
          </a:xfrm>
          <a:prstGeom prst="rect">
            <a:avLst/>
          </a:prstGeo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114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68000">
              <a:srgbClr val="AADBF2"/>
            </a:gs>
            <a:gs pos="100000">
              <a:schemeClr val="accent1">
                <a:lumMod val="5000"/>
                <a:lumOff val="95000"/>
              </a:schemeClr>
            </a:gs>
            <a:gs pos="14000">
              <a:schemeClr val="tx2">
                <a:lumMod val="75000"/>
                <a:lumOff val="2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17F8FAE2-FA32-872B-10B1-6C6C3C91D00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9C456AF-1583-670D-527F-A4B610FBDF69}"/>
              </a:ext>
            </a:extLst>
          </p:cNvPr>
          <p:cNvSpPr/>
          <p:nvPr/>
        </p:nvSpPr>
        <p:spPr>
          <a:xfrm>
            <a:off x="-846306" y="0"/>
            <a:ext cx="13180979" cy="813354"/>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latin typeface="Malgun Gothic" panose="020B0503020000020004" pitchFamily="34" charset="-127"/>
                <a:ea typeface="Malgun Gothic" panose="020B0503020000020004" pitchFamily="34" charset="-127"/>
              </a:rPr>
              <a:t>Social Work - Back to the future </a:t>
            </a:r>
          </a:p>
        </p:txBody>
      </p:sp>
      <p:sp>
        <p:nvSpPr>
          <p:cNvPr id="2" name="Rectangle: Rounded Corners 1">
            <a:extLst>
              <a:ext uri="{FF2B5EF4-FFF2-40B4-BE49-F238E27FC236}">
                <a16:creationId xmlns:a16="http://schemas.microsoft.com/office/drawing/2014/main" id="{9AF53A92-4622-8F17-E3A4-1612222AFE84}"/>
              </a:ext>
            </a:extLst>
          </p:cNvPr>
          <p:cNvSpPr/>
          <p:nvPr/>
        </p:nvSpPr>
        <p:spPr>
          <a:xfrm>
            <a:off x="371475" y="1407000"/>
            <a:ext cx="11449050" cy="5324475"/>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0D128982-E604-F4D2-E4BB-DC1D68189A02}"/>
              </a:ext>
            </a:extLst>
          </p:cNvPr>
          <p:cNvSpPr txBox="1"/>
          <p:nvPr/>
        </p:nvSpPr>
        <p:spPr>
          <a:xfrm>
            <a:off x="3889008" y="1741080"/>
            <a:ext cx="7591424" cy="4647426"/>
          </a:xfrm>
          <a:prstGeom prst="rect">
            <a:avLst/>
          </a:prstGeom>
          <a:noFill/>
        </p:spPr>
        <p:txBody>
          <a:bodyPr wrap="square" rtlCol="0">
            <a:spAutoFit/>
          </a:bodyPr>
          <a:lstStyle/>
          <a:p>
            <a:r>
              <a:rPr lang="en-GB" sz="2400" dirty="0">
                <a:solidFill>
                  <a:schemeClr val="bg1"/>
                </a:solidFill>
                <a:latin typeface="Malgun Gothic" panose="020B0503020000020004" pitchFamily="34" charset="-127"/>
                <a:ea typeface="Malgun Gothic" panose="020B0503020000020004" pitchFamily="34" charset="-127"/>
              </a:rPr>
              <a:t>The finding from the York study later informed—</a:t>
            </a:r>
          </a:p>
          <a:p>
            <a:endParaRPr lang="en-GB" sz="2400" dirty="0">
              <a:solidFill>
                <a:schemeClr val="bg1"/>
              </a:solidFill>
              <a:latin typeface="Malgun Gothic" panose="020B0503020000020004" pitchFamily="34" charset="-127"/>
              <a:ea typeface="Malgun Gothic" panose="020B0503020000020004" pitchFamily="34" charset="-127"/>
            </a:endParaRPr>
          </a:p>
          <a:p>
            <a:pPr marL="457200" indent="-457200">
              <a:buFont typeface="Arial" panose="020B0604020202020204" pitchFamily="34" charset="0"/>
              <a:buChar char="•"/>
            </a:pPr>
            <a:r>
              <a:rPr lang="en-GB" sz="2400" dirty="0">
                <a:solidFill>
                  <a:schemeClr val="bg1"/>
                </a:solidFill>
                <a:latin typeface="Malgun Gothic" panose="020B0503020000020004" pitchFamily="34" charset="-127"/>
                <a:ea typeface="Malgun Gothic" panose="020B0503020000020004" pitchFamily="34" charset="-127"/>
              </a:rPr>
              <a:t>Education act 1906 -  resulting in the start of free school meals.</a:t>
            </a:r>
            <a:br>
              <a:rPr lang="en-GB" sz="2400" dirty="0">
                <a:solidFill>
                  <a:schemeClr val="bg1"/>
                </a:solidFill>
                <a:latin typeface="Malgun Gothic" panose="020B0503020000020004" pitchFamily="34" charset="-127"/>
                <a:ea typeface="Malgun Gothic" panose="020B0503020000020004" pitchFamily="34" charset="-127"/>
              </a:rPr>
            </a:br>
            <a:endParaRPr lang="en-GB" sz="2400" dirty="0">
              <a:solidFill>
                <a:schemeClr val="bg1"/>
              </a:solidFill>
              <a:latin typeface="Malgun Gothic" panose="020B0503020000020004" pitchFamily="34" charset="-127"/>
              <a:ea typeface="Malgun Gothic" panose="020B0503020000020004" pitchFamily="34" charset="-127"/>
            </a:endParaRPr>
          </a:p>
          <a:p>
            <a:pPr marL="457200" indent="-457200">
              <a:buFont typeface="Arial" panose="020B0604020202020204" pitchFamily="34" charset="0"/>
              <a:buChar char="•"/>
            </a:pPr>
            <a:r>
              <a:rPr lang="en-GB" sz="2400" dirty="0">
                <a:solidFill>
                  <a:schemeClr val="bg1"/>
                </a:solidFill>
                <a:latin typeface="Malgun Gothic" panose="020B0503020000020004" pitchFamily="34" charset="-127"/>
                <a:ea typeface="Malgun Gothic" panose="020B0503020000020004" pitchFamily="34" charset="-127"/>
              </a:rPr>
              <a:t>Old age pensions act of 1908.</a:t>
            </a:r>
            <a:br>
              <a:rPr lang="en-GB" sz="2400" dirty="0">
                <a:solidFill>
                  <a:schemeClr val="bg1"/>
                </a:solidFill>
                <a:latin typeface="Malgun Gothic" panose="020B0503020000020004" pitchFamily="34" charset="-127"/>
                <a:ea typeface="Malgun Gothic" panose="020B0503020000020004" pitchFamily="34" charset="-127"/>
              </a:rPr>
            </a:br>
            <a:endParaRPr lang="en-GB" sz="2400" dirty="0">
              <a:solidFill>
                <a:schemeClr val="bg1"/>
              </a:solidFill>
              <a:latin typeface="Malgun Gothic" panose="020B0503020000020004" pitchFamily="34" charset="-127"/>
              <a:ea typeface="Malgun Gothic" panose="020B0503020000020004" pitchFamily="34" charset="-127"/>
            </a:endParaRPr>
          </a:p>
          <a:p>
            <a:pPr marL="457200" indent="-457200">
              <a:buFont typeface="Arial" panose="020B0604020202020204" pitchFamily="34" charset="0"/>
              <a:buChar char="•"/>
            </a:pPr>
            <a:r>
              <a:rPr lang="en-GB" sz="2400" dirty="0">
                <a:solidFill>
                  <a:schemeClr val="bg1"/>
                </a:solidFill>
                <a:latin typeface="Malgun Gothic" panose="020B0503020000020004" pitchFamily="34" charset="-127"/>
                <a:ea typeface="Malgun Gothic" panose="020B0503020000020004" pitchFamily="34" charset="-127"/>
              </a:rPr>
              <a:t>The National Insurance act 1911, which was the first employment insurance contribution system against illness and unemployment</a:t>
            </a:r>
          </a:p>
          <a:p>
            <a:endParaRPr lang="en-GB" sz="2800" dirty="0">
              <a:solidFill>
                <a:schemeClr val="bg1"/>
              </a:solidFill>
              <a:latin typeface="Malgun Gothic" panose="020B0503020000020004" pitchFamily="34" charset="-127"/>
              <a:ea typeface="Malgun Gothic" panose="020B0503020000020004" pitchFamily="34" charset="-127"/>
            </a:endParaRPr>
          </a:p>
          <a:p>
            <a:endParaRPr lang="en-GB" sz="2800" dirty="0">
              <a:solidFill>
                <a:schemeClr val="bg1"/>
              </a:solidFill>
              <a:latin typeface="Malgun Gothic" panose="020B0503020000020004" pitchFamily="34" charset="-127"/>
              <a:ea typeface="Malgun Gothic" panose="020B0503020000020004" pitchFamily="34" charset="-127"/>
            </a:endParaRPr>
          </a:p>
        </p:txBody>
      </p:sp>
      <p:pic>
        <p:nvPicPr>
          <p:cNvPr id="7" name="Picture 6">
            <a:extLst>
              <a:ext uri="{FF2B5EF4-FFF2-40B4-BE49-F238E27FC236}">
                <a16:creationId xmlns:a16="http://schemas.microsoft.com/office/drawing/2014/main" id="{BCB8486E-0919-5F9E-F237-E62C3F61BE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19873" y="1871156"/>
            <a:ext cx="2629042" cy="4213208"/>
          </a:xfrm>
          <a:prstGeom prst="rect">
            <a:avLst/>
          </a:prstGeom>
        </p:spPr>
      </p:pic>
      <p:pic>
        <p:nvPicPr>
          <p:cNvPr id="8" name="Picture 2">
            <a:extLst>
              <a:ext uri="{FF2B5EF4-FFF2-40B4-BE49-F238E27FC236}">
                <a16:creationId xmlns:a16="http://schemas.microsoft.com/office/drawing/2014/main" id="{F25A8366-FA0F-B6E4-3FB5-198F6EA30D6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9699740" y="-25236"/>
            <a:ext cx="2492260" cy="838590"/>
          </a:xfrm>
          <a:prstGeom prst="rect">
            <a:avLst/>
          </a:prstGeo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3399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7403</TotalTime>
  <Words>3274</Words>
  <Application>Microsoft Office PowerPoint</Application>
  <PresentationFormat>Widescreen</PresentationFormat>
  <Paragraphs>300</Paragraphs>
  <Slides>30</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Symbol</vt:lpstr>
      <vt:lpstr>Arial</vt:lpstr>
      <vt:lpstr>Malgun Gothic</vt:lpstr>
      <vt:lpstr>Aptos Display</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Ian Rees</dc:creator>
  <cp:lastModifiedBy>Steven Crane-Jenkins</cp:lastModifiedBy>
  <cp:revision>28</cp:revision>
  <dcterms:created xsi:type="dcterms:W3CDTF">2025-03-11T09:46:06Z</dcterms:created>
  <dcterms:modified xsi:type="dcterms:W3CDTF">2025-04-02T13:35:25Z</dcterms:modified>
</cp:coreProperties>
</file>